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7"/>
  </p:notesMasterIdLst>
  <p:sldIdLst>
    <p:sldId id="256" r:id="rId2"/>
    <p:sldId id="258" r:id="rId3"/>
    <p:sldId id="297" r:id="rId4"/>
    <p:sldId id="259" r:id="rId5"/>
    <p:sldId id="299" r:id="rId6"/>
    <p:sldId id="300" r:id="rId7"/>
    <p:sldId id="298" r:id="rId8"/>
    <p:sldId id="301" r:id="rId9"/>
    <p:sldId id="302" r:id="rId10"/>
    <p:sldId id="303" r:id="rId11"/>
    <p:sldId id="304" r:id="rId12"/>
    <p:sldId id="305" r:id="rId13"/>
    <p:sldId id="309" r:id="rId14"/>
    <p:sldId id="260" r:id="rId15"/>
    <p:sldId id="307" r:id="rId16"/>
    <p:sldId id="308" r:id="rId17"/>
    <p:sldId id="306" r:id="rId18"/>
    <p:sldId id="310" r:id="rId19"/>
    <p:sldId id="311" r:id="rId20"/>
    <p:sldId id="312" r:id="rId21"/>
    <p:sldId id="313" r:id="rId22"/>
    <p:sldId id="316" r:id="rId23"/>
    <p:sldId id="318" r:id="rId24"/>
    <p:sldId id="317" r:id="rId25"/>
    <p:sldId id="270" r:id="rId26"/>
  </p:sldIdLst>
  <p:sldSz cx="9144000" cy="5143500" type="screen16x9"/>
  <p:notesSz cx="6858000" cy="9144000"/>
  <p:embeddedFontLst>
    <p:embeddedFont>
      <p:font typeface="Advent Pro Light" panose="020B0604020202020204" charset="0"/>
      <p:regular r:id="rId28"/>
      <p:bold r:id="rId29"/>
    </p:embeddedFont>
    <p:embeddedFont>
      <p:font typeface="Anton" panose="020B0604020202020204" charset="0"/>
      <p:regular r:id="rId30"/>
    </p:embeddedFont>
    <p:embeddedFont>
      <p:font typeface="Fira Sans Condensed Light" panose="020B0604020202020204" charset="0"/>
      <p:regular r:id="rId31"/>
      <p:bold r:id="rId32"/>
      <p:italic r:id="rId33"/>
      <p:boldItalic r:id="rId34"/>
    </p:embeddedFont>
    <p:embeddedFont>
      <p:font typeface="Rajdhani"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247783-9998-4557-A2FD-397511072E7C}">
  <a:tblStyle styleId="{6F247783-9998-4557-A2FD-397511072E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173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27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97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835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0571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52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650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521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05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734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43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392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572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504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266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063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39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56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49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1576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2" r:id="rId11"/>
    <p:sldLayoutId id="2147483664"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92952" y="81210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600" dirty="0">
                <a:latin typeface="Rajdhani"/>
                <a:ea typeface="Rajdhani"/>
                <a:cs typeface="Rajdhani"/>
                <a:sym typeface="Rajdhani"/>
              </a:rPr>
              <a:t>IMAGE</a:t>
            </a:r>
            <a:br>
              <a:rPr lang="en" sz="6600" dirty="0">
                <a:latin typeface="Rajdhani"/>
                <a:ea typeface="Rajdhani"/>
                <a:cs typeface="Rajdhani"/>
                <a:sym typeface="Rajdhani"/>
              </a:rPr>
            </a:br>
            <a:r>
              <a:rPr lang="en" sz="6600" dirty="0">
                <a:latin typeface="Rajdhani"/>
                <a:ea typeface="Rajdhani"/>
                <a:cs typeface="Rajdhani"/>
                <a:sym typeface="Rajdhani"/>
              </a:rPr>
              <a:t>GENERATOR</a:t>
            </a:r>
            <a:endParaRPr sz="6600" dirty="0">
              <a:latin typeface="Rajdhani"/>
              <a:ea typeface="Rajdhani"/>
              <a:cs typeface="Rajdhani"/>
              <a:sym typeface="Rajdhani"/>
            </a:endParaRPr>
          </a:p>
        </p:txBody>
      </p:sp>
      <p:sp>
        <p:nvSpPr>
          <p:cNvPr id="103" name="Google Shape;103;p24"/>
          <p:cNvSpPr txBox="1">
            <a:spLocks noGrp="1"/>
          </p:cNvSpPr>
          <p:nvPr>
            <p:ph type="subTitle" idx="1"/>
          </p:nvPr>
        </p:nvSpPr>
        <p:spPr>
          <a:xfrm>
            <a:off x="453021" y="3178726"/>
            <a:ext cx="4966635" cy="434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100" dirty="0">
                <a:latin typeface="Fira Sans Condensed Light"/>
                <a:ea typeface="Fira Sans Condensed Light"/>
                <a:cs typeface="Fira Sans Condensed Light"/>
                <a:sym typeface="Fira Sans Condensed Light"/>
              </a:rPr>
              <a:t>An Elementary Project in Machine Learning: Exploring the Generative Adversarial Network Model implemented in Keras/TensorFlow with Python</a:t>
            </a:r>
            <a:endParaRPr sz="1100"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666774" y="411985"/>
            <a:ext cx="4197350" cy="4319530"/>
          </a:xfrm>
          <a:prstGeom prst="rect">
            <a:avLst/>
          </a:prstGeom>
          <a:noFill/>
          <a:ln>
            <a:noFill/>
          </a:ln>
        </p:spPr>
      </p:pic>
      <p:sp>
        <p:nvSpPr>
          <p:cNvPr id="5" name="Google Shape;103;p24">
            <a:extLst>
              <a:ext uri="{FF2B5EF4-FFF2-40B4-BE49-F238E27FC236}">
                <a16:creationId xmlns:a16="http://schemas.microsoft.com/office/drawing/2014/main" id="{1C32524F-EC82-4B40-8199-07AE644B2D84}"/>
              </a:ext>
            </a:extLst>
          </p:cNvPr>
          <p:cNvSpPr txBox="1">
            <a:spLocks/>
          </p:cNvSpPr>
          <p:nvPr/>
        </p:nvSpPr>
        <p:spPr>
          <a:xfrm>
            <a:off x="453021" y="3663189"/>
            <a:ext cx="2418193" cy="509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2800"/>
              <a:buFont typeface="Fira Sans Condensed Light"/>
              <a:buNone/>
              <a:defRPr sz="1400" b="0" i="0" u="none" strike="noStrike" cap="none">
                <a:solidFill>
                  <a:srgbClr val="F3F3F3"/>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rgbClr val="F3F3F3"/>
              </a:buClr>
              <a:buSzPts val="2800"/>
              <a:buFont typeface="Fira Sans Condensed Light"/>
              <a:buNone/>
              <a:defRPr sz="28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r>
              <a:rPr lang="en-US" sz="800" dirty="0">
                <a:latin typeface="Fira Sans Condensed Light"/>
                <a:ea typeface="Fira Sans Condensed Light"/>
                <a:cs typeface="Fira Sans Condensed Light"/>
                <a:sym typeface="Fira Sans Condensed Light"/>
              </a:rPr>
              <a:t>‘</a:t>
            </a:r>
            <a:r>
              <a:rPr lang="en-US" sz="800" dirty="0" err="1">
                <a:latin typeface="Fira Sans Condensed Light"/>
                <a:ea typeface="Fira Sans Condensed Light"/>
                <a:cs typeface="Fira Sans Condensed Light"/>
                <a:sym typeface="Fira Sans Condensed Light"/>
              </a:rPr>
              <a:t>FaceGen</a:t>
            </a:r>
            <a:r>
              <a:rPr lang="en-US" sz="800" dirty="0">
                <a:latin typeface="Fira Sans Condensed Light"/>
                <a:ea typeface="Fira Sans Condensed Light"/>
                <a:cs typeface="Fira Sans Condensed Light"/>
                <a:sym typeface="Fira Sans Condensed Light"/>
              </a:rPr>
              <a:t>’ by Andy Lee for MAIS202 (Fall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81746" y="1759435"/>
            <a:ext cx="3990254"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400" dirty="0"/>
              <a:t>PREPROCESSING</a:t>
            </a:r>
            <a:endParaRPr sz="4400" dirty="0"/>
          </a:p>
        </p:txBody>
      </p:sp>
      <p:sp>
        <p:nvSpPr>
          <p:cNvPr id="175" name="Google Shape;175;p30"/>
          <p:cNvSpPr txBox="1">
            <a:spLocks noGrp="1"/>
          </p:cNvSpPr>
          <p:nvPr>
            <p:ph type="subTitle" idx="1"/>
          </p:nvPr>
        </p:nvSpPr>
        <p:spPr>
          <a:xfrm>
            <a:off x="4824310" y="3297224"/>
            <a:ext cx="3425699"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Process of preparing dataset</a:t>
            </a:r>
          </a:p>
        </p:txBody>
      </p:sp>
      <p:sp>
        <p:nvSpPr>
          <p:cNvPr id="176" name="Google Shape;176;p30"/>
          <p:cNvSpPr txBox="1">
            <a:spLocks noGrp="1"/>
          </p:cNvSpPr>
          <p:nvPr>
            <p:ph type="title" idx="2"/>
          </p:nvPr>
        </p:nvSpPr>
        <p:spPr>
          <a:xfrm>
            <a:off x="4755730" y="1007799"/>
            <a:ext cx="281977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a:cxnSpLocks/>
          </p:cNvCxnSpPr>
          <p:nvPr/>
        </p:nvCxnSpPr>
        <p:spPr>
          <a:xfrm rot="10800000" flipH="1">
            <a:off x="4907736"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390335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0100" y="202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PREPROCESSING</a:t>
            </a:r>
            <a:endParaRPr dirty="0"/>
          </a:p>
        </p:txBody>
      </p:sp>
      <p:sp>
        <p:nvSpPr>
          <p:cNvPr id="700" name="Google Shape;700;p36"/>
          <p:cNvSpPr txBox="1">
            <a:spLocks noGrp="1"/>
          </p:cNvSpPr>
          <p:nvPr>
            <p:ph type="subTitle" idx="4294967295"/>
          </p:nvPr>
        </p:nvSpPr>
        <p:spPr>
          <a:xfrm>
            <a:off x="735589" y="3411996"/>
            <a:ext cx="1428049" cy="146825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218x178 -&gt; 80x80 Resized to decrease training time</a:t>
            </a:r>
          </a:p>
        </p:txBody>
      </p:sp>
      <p:sp>
        <p:nvSpPr>
          <p:cNvPr id="701" name="Google Shape;701;p36"/>
          <p:cNvSpPr txBox="1">
            <a:spLocks noGrp="1"/>
          </p:cNvSpPr>
          <p:nvPr>
            <p:ph type="subTitle" idx="4294967295"/>
          </p:nvPr>
        </p:nvSpPr>
        <p:spPr>
          <a:xfrm>
            <a:off x="3151091" y="3411996"/>
            <a:ext cx="2841160" cy="106345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t>Training set size reduced from over 180,000 images to 10,000 – mainly to reduce training time per epoch</a:t>
            </a:r>
            <a:endParaRPr sz="1400" dirty="0">
              <a:solidFill>
                <a:srgbClr val="F3F3F3"/>
              </a:solidFill>
            </a:endParaRPr>
          </a:p>
        </p:txBody>
      </p:sp>
      <p:sp>
        <p:nvSpPr>
          <p:cNvPr id="702" name="Google Shape;702;p36"/>
          <p:cNvSpPr txBox="1">
            <a:spLocks noGrp="1"/>
          </p:cNvSpPr>
          <p:nvPr>
            <p:ph type="subTitle" idx="4294967295"/>
          </p:nvPr>
        </p:nvSpPr>
        <p:spPr>
          <a:xfrm>
            <a:off x="1648106" y="936103"/>
            <a:ext cx="2884935"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dirty="0">
                <a:solidFill>
                  <a:srgbClr val="F3F3F3"/>
                </a:solidFill>
              </a:rPr>
              <a:t>Photos with people wearing hats or sunglasses were removed as it could confuse the elementary model</a:t>
            </a:r>
            <a:endParaRPr sz="1400" dirty="0">
              <a:solidFill>
                <a:srgbClr val="F3F3F3"/>
              </a:solidFill>
            </a:endParaRPr>
          </a:p>
        </p:txBody>
      </p:sp>
      <p:sp>
        <p:nvSpPr>
          <p:cNvPr id="703" name="Google Shape;703;p36"/>
          <p:cNvSpPr txBox="1">
            <a:spLocks noGrp="1"/>
          </p:cNvSpPr>
          <p:nvPr>
            <p:ph type="subTitle" idx="4294967295"/>
          </p:nvPr>
        </p:nvSpPr>
        <p:spPr>
          <a:xfrm>
            <a:off x="6897400" y="3419057"/>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solidFill>
                  <a:srgbClr val="F3F3F3"/>
                </a:solidFill>
              </a:rPr>
              <a:t>Ready for training</a:t>
            </a:r>
            <a:endParaRPr sz="1400" dirty="0">
              <a:solidFill>
                <a:srgbClr val="F3F3F3"/>
              </a:solidFill>
            </a:endParaRPr>
          </a:p>
        </p:txBody>
      </p:sp>
      <p:sp>
        <p:nvSpPr>
          <p:cNvPr id="704" name="Google Shape;704;p36"/>
          <p:cNvSpPr txBox="1">
            <a:spLocks noGrp="1"/>
          </p:cNvSpPr>
          <p:nvPr>
            <p:ph type="subTitle" idx="4294967295"/>
          </p:nvPr>
        </p:nvSpPr>
        <p:spPr>
          <a:xfrm>
            <a:off x="4818510" y="961420"/>
            <a:ext cx="2598279" cy="987000"/>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US" sz="1400" dirty="0">
                <a:solidFill>
                  <a:srgbClr val="F3F3F3"/>
                </a:solidFill>
              </a:rPr>
              <a:t>Each pixel was scaled from [0,255] to [-1,1] to fit the generator model</a:t>
            </a:r>
            <a:endParaRPr sz="1400" dirty="0">
              <a:solidFill>
                <a:srgbClr val="F3F3F3"/>
              </a:solidFill>
            </a:endParaRPr>
          </a:p>
        </p:txBody>
      </p:sp>
      <p:sp>
        <p:nvSpPr>
          <p:cNvPr id="705" name="Google Shape;705;p36"/>
          <p:cNvSpPr txBox="1">
            <a:spLocks noGrp="1"/>
          </p:cNvSpPr>
          <p:nvPr>
            <p:ph type="subTitle" idx="4294967295"/>
          </p:nvPr>
        </p:nvSpPr>
        <p:spPr>
          <a:xfrm>
            <a:off x="2197200" y="1765396"/>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Filter</a:t>
            </a:r>
            <a:endParaRPr sz="1800" b="1" dirty="0">
              <a:solidFill>
                <a:srgbClr val="F3F3F3"/>
              </a:solidFill>
              <a:latin typeface="Rajdhani"/>
              <a:ea typeface="Rajdhani"/>
              <a:cs typeface="Rajdhani"/>
              <a:sym typeface="Rajdhani"/>
            </a:endParaRPr>
          </a:p>
        </p:txBody>
      </p:sp>
      <p:sp>
        <p:nvSpPr>
          <p:cNvPr id="706" name="Google Shape;706;p36"/>
          <p:cNvSpPr txBox="1">
            <a:spLocks noGrp="1"/>
          </p:cNvSpPr>
          <p:nvPr>
            <p:ph type="subTitle" idx="4294967295"/>
          </p:nvPr>
        </p:nvSpPr>
        <p:spPr>
          <a:xfrm>
            <a:off x="5288600" y="1765396"/>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latin typeface="Rajdhani"/>
                <a:ea typeface="Rajdhani"/>
                <a:cs typeface="Rajdhani"/>
                <a:sym typeface="Rajdhani"/>
              </a:rPr>
              <a:t>Pixel Scaling</a:t>
            </a:r>
            <a:endParaRPr sz="1800" b="1" dirty="0">
              <a:solidFill>
                <a:srgbClr val="F3F3F3"/>
              </a:solidFill>
              <a:latin typeface="Rajdhani"/>
              <a:ea typeface="Rajdhani"/>
              <a:cs typeface="Rajdhani"/>
              <a:sym typeface="Rajdhani"/>
            </a:endParaRPr>
          </a:p>
        </p:txBody>
      </p:sp>
      <p:sp>
        <p:nvSpPr>
          <p:cNvPr id="707" name="Google Shape;707;p36"/>
          <p:cNvSpPr txBox="1">
            <a:spLocks noGrp="1"/>
          </p:cNvSpPr>
          <p:nvPr>
            <p:ph type="subTitle" idx="4294967295"/>
          </p:nvPr>
        </p:nvSpPr>
        <p:spPr>
          <a:xfrm>
            <a:off x="651400" y="3040596"/>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Resize / Crop</a:t>
            </a:r>
            <a:endParaRPr sz="1800" b="1" dirty="0">
              <a:solidFill>
                <a:srgbClr val="F3F3F3"/>
              </a:solidFill>
              <a:latin typeface="Rajdhani"/>
              <a:ea typeface="Rajdhani"/>
              <a:cs typeface="Rajdhani"/>
              <a:sym typeface="Rajdhani"/>
            </a:endParaRPr>
          </a:p>
        </p:txBody>
      </p:sp>
      <p:sp>
        <p:nvSpPr>
          <p:cNvPr id="708" name="Google Shape;708;p36"/>
          <p:cNvSpPr txBox="1">
            <a:spLocks noGrp="1"/>
          </p:cNvSpPr>
          <p:nvPr>
            <p:ph type="subTitle" idx="4294967295"/>
          </p:nvPr>
        </p:nvSpPr>
        <p:spPr>
          <a:xfrm>
            <a:off x="6834400" y="3040596"/>
            <a:ext cx="165840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Finished</a:t>
            </a:r>
            <a:endParaRPr sz="1800" b="1" dirty="0">
              <a:solidFill>
                <a:srgbClr val="F3F3F3"/>
              </a:solidFill>
              <a:latin typeface="Rajdhani"/>
              <a:ea typeface="Rajdhani"/>
              <a:cs typeface="Rajdhani"/>
              <a:sym typeface="Rajdhani"/>
            </a:endParaRPr>
          </a:p>
        </p:txBody>
      </p:sp>
      <p:sp>
        <p:nvSpPr>
          <p:cNvPr id="709" name="Google Shape;709;p36"/>
          <p:cNvSpPr txBox="1">
            <a:spLocks noGrp="1"/>
          </p:cNvSpPr>
          <p:nvPr>
            <p:ph type="subTitle" idx="4294967295"/>
          </p:nvPr>
        </p:nvSpPr>
        <p:spPr>
          <a:xfrm>
            <a:off x="3508961" y="3047035"/>
            <a:ext cx="208835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 sz="1800" b="1" dirty="0">
                <a:latin typeface="Rajdhani"/>
                <a:ea typeface="Rajdhani"/>
                <a:cs typeface="Rajdhani"/>
                <a:sym typeface="Rajdhani"/>
              </a:rPr>
              <a:t>Reduce Set Size</a:t>
            </a:r>
            <a:endParaRPr sz="1800" b="1" dirty="0">
              <a:solidFill>
                <a:srgbClr val="F3F3F3"/>
              </a:solidFill>
              <a:latin typeface="Rajdhani"/>
              <a:ea typeface="Rajdhani"/>
              <a:cs typeface="Rajdhani"/>
              <a:sym typeface="Rajdhani"/>
            </a:endParaRPr>
          </a:p>
        </p:txBody>
      </p:sp>
      <p:sp>
        <p:nvSpPr>
          <p:cNvPr id="710" name="Google Shape;710;p36"/>
          <p:cNvSpPr/>
          <p:nvPr/>
        </p:nvSpPr>
        <p:spPr>
          <a:xfrm>
            <a:off x="1194250" y="2315957"/>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315957"/>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315957"/>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315957"/>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315957"/>
            <a:ext cx="572700" cy="5727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602307"/>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312650" y="2602307"/>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4858350" y="2602307"/>
            <a:ext cx="972900" cy="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a:off x="6404050" y="2602307"/>
            <a:ext cx="972900" cy="0"/>
          </a:xfrm>
          <a:prstGeom prst="straightConnector1">
            <a:avLst/>
          </a:prstGeom>
          <a:noFill/>
          <a:ln w="19050" cap="flat" cmpd="sng">
            <a:solidFill>
              <a:srgbClr val="F3F3F3"/>
            </a:solidFill>
            <a:prstDash val="solid"/>
            <a:round/>
            <a:headEnd type="none" w="med" len="med"/>
            <a:tailEnd type="none" w="med" len="med"/>
          </a:ln>
        </p:spPr>
      </p:cxnSp>
      <p:sp>
        <p:nvSpPr>
          <p:cNvPr id="731" name="Google Shape;731;p36"/>
          <p:cNvSpPr/>
          <p:nvPr/>
        </p:nvSpPr>
        <p:spPr>
          <a:xfrm>
            <a:off x="5973409" y="2486661"/>
            <a:ext cx="288483" cy="235125"/>
          </a:xfrm>
          <a:custGeom>
            <a:avLst/>
            <a:gdLst/>
            <a:ahLst/>
            <a:cxnLst/>
            <a:rect l="l" t="t" r="r" b="b"/>
            <a:pathLst>
              <a:path w="11943" h="9734" extrusionOk="0">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9956;p57">
            <a:extLst>
              <a:ext uri="{FF2B5EF4-FFF2-40B4-BE49-F238E27FC236}">
                <a16:creationId xmlns:a16="http://schemas.microsoft.com/office/drawing/2014/main" id="{71901620-95C1-4D7B-8EA4-AB42F28F292F}"/>
              </a:ext>
            </a:extLst>
          </p:cNvPr>
          <p:cNvGrpSpPr/>
          <p:nvPr/>
        </p:nvGrpSpPr>
        <p:grpSpPr>
          <a:xfrm>
            <a:off x="1304430" y="2472128"/>
            <a:ext cx="364484" cy="262423"/>
            <a:chOff x="3588440" y="3258368"/>
            <a:chExt cx="364484" cy="262423"/>
          </a:xfrm>
          <a:solidFill>
            <a:schemeClr val="tx2"/>
          </a:solidFill>
        </p:grpSpPr>
        <p:sp>
          <p:nvSpPr>
            <p:cNvPr id="48" name="Google Shape;9957;p57">
              <a:extLst>
                <a:ext uri="{FF2B5EF4-FFF2-40B4-BE49-F238E27FC236}">
                  <a16:creationId xmlns:a16="http://schemas.microsoft.com/office/drawing/2014/main" id="{4778A942-77F6-4771-9E45-A9832BB96F5C}"/>
                </a:ext>
              </a:extLst>
            </p:cNvPr>
            <p:cNvSpPr/>
            <p:nvPr/>
          </p:nvSpPr>
          <p:spPr>
            <a:xfrm>
              <a:off x="3588440" y="3258368"/>
              <a:ext cx="364484" cy="262423"/>
            </a:xfrm>
            <a:custGeom>
              <a:avLst/>
              <a:gdLst/>
              <a:ahLst/>
              <a:cxnLst/>
              <a:rect l="l" t="t" r="r" b="b"/>
              <a:pathLst>
                <a:path w="11478" h="8264" extrusionOk="0">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958;p57">
              <a:extLst>
                <a:ext uri="{FF2B5EF4-FFF2-40B4-BE49-F238E27FC236}">
                  <a16:creationId xmlns:a16="http://schemas.microsoft.com/office/drawing/2014/main" id="{2F430A24-6642-49D9-A8D4-0AC968C42BA3}"/>
                </a:ext>
              </a:extLst>
            </p:cNvPr>
            <p:cNvSpPr/>
            <p:nvPr/>
          </p:nvSpPr>
          <p:spPr>
            <a:xfrm>
              <a:off x="3685992" y="3347949"/>
              <a:ext cx="10606" cy="133498"/>
            </a:xfrm>
            <a:custGeom>
              <a:avLst/>
              <a:gdLst/>
              <a:ahLst/>
              <a:cxnLst/>
              <a:rect l="l" t="t" r="r" b="b"/>
              <a:pathLst>
                <a:path w="334" h="4204" extrusionOk="0">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959;p57">
              <a:extLst>
                <a:ext uri="{FF2B5EF4-FFF2-40B4-BE49-F238E27FC236}">
                  <a16:creationId xmlns:a16="http://schemas.microsoft.com/office/drawing/2014/main" id="{A8BBEF44-4BAB-4524-B00E-BCEB49DFFE60}"/>
                </a:ext>
              </a:extLst>
            </p:cNvPr>
            <p:cNvSpPr/>
            <p:nvPr/>
          </p:nvSpPr>
          <p:spPr>
            <a:xfrm>
              <a:off x="3862549" y="3329785"/>
              <a:ext cx="40107" cy="30675"/>
            </a:xfrm>
            <a:custGeom>
              <a:avLst/>
              <a:gdLst/>
              <a:ahLst/>
              <a:cxnLst/>
              <a:rect l="l" t="t" r="r" b="b"/>
              <a:pathLst>
                <a:path w="1263" h="966" extrusionOk="0">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960;p57">
              <a:extLst>
                <a:ext uri="{FF2B5EF4-FFF2-40B4-BE49-F238E27FC236}">
                  <a16:creationId xmlns:a16="http://schemas.microsoft.com/office/drawing/2014/main" id="{D1BE6B48-94D0-4AA4-A682-94D5A6F31215}"/>
                </a:ext>
              </a:extLst>
            </p:cNvPr>
            <p:cNvSpPr/>
            <p:nvPr/>
          </p:nvSpPr>
          <p:spPr>
            <a:xfrm>
              <a:off x="3703743" y="3323942"/>
              <a:ext cx="183417" cy="182083"/>
            </a:xfrm>
            <a:custGeom>
              <a:avLst/>
              <a:gdLst/>
              <a:ahLst/>
              <a:cxnLst/>
              <a:rect l="l" t="t" r="r" b="b"/>
              <a:pathLst>
                <a:path w="5776" h="5734" extrusionOk="0">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961;p57">
              <a:extLst>
                <a:ext uri="{FF2B5EF4-FFF2-40B4-BE49-F238E27FC236}">
                  <a16:creationId xmlns:a16="http://schemas.microsoft.com/office/drawing/2014/main" id="{45D241BA-3372-4DF9-84C4-276D5CC3EE8B}"/>
                </a:ext>
              </a:extLst>
            </p:cNvPr>
            <p:cNvSpPr/>
            <p:nvPr/>
          </p:nvSpPr>
          <p:spPr>
            <a:xfrm>
              <a:off x="3733624" y="3358174"/>
              <a:ext cx="138039" cy="114667"/>
            </a:xfrm>
            <a:custGeom>
              <a:avLst/>
              <a:gdLst/>
              <a:ahLst/>
              <a:cxnLst/>
              <a:rect l="l" t="t" r="r" b="b"/>
              <a:pathLst>
                <a:path w="4347" h="3611" extrusionOk="0">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962;p57">
              <a:extLst>
                <a:ext uri="{FF2B5EF4-FFF2-40B4-BE49-F238E27FC236}">
                  <a16:creationId xmlns:a16="http://schemas.microsoft.com/office/drawing/2014/main" id="{4DC4046F-A1D6-45D4-B072-521533250E74}"/>
                </a:ext>
              </a:extLst>
            </p:cNvPr>
            <p:cNvSpPr/>
            <p:nvPr/>
          </p:nvSpPr>
          <p:spPr>
            <a:xfrm>
              <a:off x="3777478" y="3386087"/>
              <a:ext cx="51062" cy="43282"/>
            </a:xfrm>
            <a:custGeom>
              <a:avLst/>
              <a:gdLst/>
              <a:ahLst/>
              <a:cxnLst/>
              <a:rect l="l" t="t" r="r" b="b"/>
              <a:pathLst>
                <a:path w="1608" h="1363" extrusionOk="0">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Arrow: Chevron 1">
            <a:extLst>
              <a:ext uri="{FF2B5EF4-FFF2-40B4-BE49-F238E27FC236}">
                <a16:creationId xmlns:a16="http://schemas.microsoft.com/office/drawing/2014/main" id="{CF98C4D4-6071-4982-AC23-D09A1D5A52FB}"/>
              </a:ext>
            </a:extLst>
          </p:cNvPr>
          <p:cNvSpPr/>
          <p:nvPr/>
        </p:nvSpPr>
        <p:spPr>
          <a:xfrm>
            <a:off x="2070294" y="2440972"/>
            <a:ext cx="374680" cy="325076"/>
          </a:xfrm>
          <a:prstGeom prst="chevron">
            <a:avLst>
              <a:gd name="adj" fmla="val 746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6" name="Arrow: Chevron 55">
            <a:extLst>
              <a:ext uri="{FF2B5EF4-FFF2-40B4-BE49-F238E27FC236}">
                <a16:creationId xmlns:a16="http://schemas.microsoft.com/office/drawing/2014/main" id="{831CC983-2988-4499-A174-100275D60FD3}"/>
              </a:ext>
            </a:extLst>
          </p:cNvPr>
          <p:cNvSpPr/>
          <p:nvPr/>
        </p:nvSpPr>
        <p:spPr>
          <a:xfrm>
            <a:off x="3621129" y="2440972"/>
            <a:ext cx="374680" cy="325076"/>
          </a:xfrm>
          <a:prstGeom prst="chevron">
            <a:avLst>
              <a:gd name="adj" fmla="val 746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7" name="Arrow: Chevron 56">
            <a:extLst>
              <a:ext uri="{FF2B5EF4-FFF2-40B4-BE49-F238E27FC236}">
                <a16:creationId xmlns:a16="http://schemas.microsoft.com/office/drawing/2014/main" id="{8DD703EF-38B0-4CC7-8039-0A808B583BB8}"/>
              </a:ext>
            </a:extLst>
          </p:cNvPr>
          <p:cNvSpPr/>
          <p:nvPr/>
        </p:nvSpPr>
        <p:spPr>
          <a:xfrm>
            <a:off x="5164131" y="2444181"/>
            <a:ext cx="374680" cy="325076"/>
          </a:xfrm>
          <a:prstGeom prst="chevron">
            <a:avLst>
              <a:gd name="adj" fmla="val 746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58" name="Arrow: Chevron 57">
            <a:extLst>
              <a:ext uri="{FF2B5EF4-FFF2-40B4-BE49-F238E27FC236}">
                <a16:creationId xmlns:a16="http://schemas.microsoft.com/office/drawing/2014/main" id="{644DEBCD-09CE-44D6-BC9A-0453A1E2A4DC}"/>
              </a:ext>
            </a:extLst>
          </p:cNvPr>
          <p:cNvSpPr/>
          <p:nvPr/>
        </p:nvSpPr>
        <p:spPr>
          <a:xfrm>
            <a:off x="6647060" y="2440972"/>
            <a:ext cx="374680" cy="325076"/>
          </a:xfrm>
          <a:prstGeom prst="chevron">
            <a:avLst>
              <a:gd name="adj" fmla="val 7463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grpSp>
        <p:nvGrpSpPr>
          <p:cNvPr id="59" name="Google Shape;10224;p58">
            <a:extLst>
              <a:ext uri="{FF2B5EF4-FFF2-40B4-BE49-F238E27FC236}">
                <a16:creationId xmlns:a16="http://schemas.microsoft.com/office/drawing/2014/main" id="{6391F6A4-2199-4B4D-BCF6-8330CF561B10}"/>
              </a:ext>
            </a:extLst>
          </p:cNvPr>
          <p:cNvGrpSpPr/>
          <p:nvPr/>
        </p:nvGrpSpPr>
        <p:grpSpPr>
          <a:xfrm>
            <a:off x="2841372" y="2422956"/>
            <a:ext cx="369805" cy="353782"/>
            <a:chOff x="3950316" y="3820307"/>
            <a:chExt cx="369805" cy="353782"/>
          </a:xfrm>
          <a:solidFill>
            <a:schemeClr val="tx2"/>
          </a:solidFill>
        </p:grpSpPr>
        <p:sp>
          <p:nvSpPr>
            <p:cNvPr id="60" name="Google Shape;10225;p58">
              <a:extLst>
                <a:ext uri="{FF2B5EF4-FFF2-40B4-BE49-F238E27FC236}">
                  <a16:creationId xmlns:a16="http://schemas.microsoft.com/office/drawing/2014/main" id="{68EB8ADC-A615-40B0-B2C6-9C59E4C9D992}"/>
                </a:ext>
              </a:extLst>
            </p:cNvPr>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226;p58">
              <a:extLst>
                <a:ext uri="{FF2B5EF4-FFF2-40B4-BE49-F238E27FC236}">
                  <a16:creationId xmlns:a16="http://schemas.microsoft.com/office/drawing/2014/main" id="{B8AD1FFF-F29E-44D6-A4B0-3160189355CA}"/>
                </a:ext>
              </a:extLst>
            </p:cNvPr>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227;p58">
              <a:extLst>
                <a:ext uri="{FF2B5EF4-FFF2-40B4-BE49-F238E27FC236}">
                  <a16:creationId xmlns:a16="http://schemas.microsoft.com/office/drawing/2014/main" id="{07CCF50D-53F4-4E06-9E6C-4B14D0756571}"/>
                </a:ext>
              </a:extLst>
            </p:cNvPr>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228;p58">
              <a:extLst>
                <a:ext uri="{FF2B5EF4-FFF2-40B4-BE49-F238E27FC236}">
                  <a16:creationId xmlns:a16="http://schemas.microsoft.com/office/drawing/2014/main" id="{DF44D32E-5B33-4FDE-8CF5-870BEEB11CA1}"/>
                </a:ext>
              </a:extLst>
            </p:cNvPr>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2225;p61">
            <a:extLst>
              <a:ext uri="{FF2B5EF4-FFF2-40B4-BE49-F238E27FC236}">
                <a16:creationId xmlns:a16="http://schemas.microsoft.com/office/drawing/2014/main" id="{4551BD32-6A6F-47B1-A0F6-CCABB8E816EB}"/>
              </a:ext>
            </a:extLst>
          </p:cNvPr>
          <p:cNvGrpSpPr/>
          <p:nvPr/>
        </p:nvGrpSpPr>
        <p:grpSpPr>
          <a:xfrm>
            <a:off x="4410275" y="2422799"/>
            <a:ext cx="330231" cy="359015"/>
            <a:chOff x="2667058" y="1500293"/>
            <a:chExt cx="330231" cy="359015"/>
          </a:xfrm>
          <a:solidFill>
            <a:schemeClr val="accent4"/>
          </a:solidFill>
        </p:grpSpPr>
        <p:sp>
          <p:nvSpPr>
            <p:cNvPr id="65" name="Google Shape;12226;p61">
              <a:extLst>
                <a:ext uri="{FF2B5EF4-FFF2-40B4-BE49-F238E27FC236}">
                  <a16:creationId xmlns:a16="http://schemas.microsoft.com/office/drawing/2014/main" id="{E78D8D6F-6B5E-4DB2-8BC6-CE0C255430AC}"/>
                </a:ext>
              </a:extLst>
            </p:cNvPr>
            <p:cNvSpPr/>
            <p:nvPr/>
          </p:nvSpPr>
          <p:spPr>
            <a:xfrm>
              <a:off x="2944239" y="1581714"/>
              <a:ext cx="32" cy="32"/>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227;p61">
              <a:extLst>
                <a:ext uri="{FF2B5EF4-FFF2-40B4-BE49-F238E27FC236}">
                  <a16:creationId xmlns:a16="http://schemas.microsoft.com/office/drawing/2014/main" id="{89818C8D-FCC7-4A5D-AB8E-38061935C78B}"/>
                </a:ext>
              </a:extLst>
            </p:cNvPr>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228;p61">
              <a:extLst>
                <a:ext uri="{FF2B5EF4-FFF2-40B4-BE49-F238E27FC236}">
                  <a16:creationId xmlns:a16="http://schemas.microsoft.com/office/drawing/2014/main" id="{B583644D-F093-4A33-BD1D-34EB68D52CDA}"/>
                </a:ext>
              </a:extLst>
            </p:cNvPr>
            <p:cNvSpPr/>
            <p:nvPr/>
          </p:nvSpPr>
          <p:spPr>
            <a:xfrm>
              <a:off x="2925696" y="1563140"/>
              <a:ext cx="32" cy="32"/>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229;p61">
              <a:extLst>
                <a:ext uri="{FF2B5EF4-FFF2-40B4-BE49-F238E27FC236}">
                  <a16:creationId xmlns:a16="http://schemas.microsoft.com/office/drawing/2014/main" id="{D78BD813-D870-42EF-880E-EC13DFB90784}"/>
                </a:ext>
              </a:extLst>
            </p:cNvPr>
            <p:cNvSpPr/>
            <p:nvPr/>
          </p:nvSpPr>
          <p:spPr>
            <a:xfrm>
              <a:off x="2953717" y="1594563"/>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230;p61">
              <a:extLst>
                <a:ext uri="{FF2B5EF4-FFF2-40B4-BE49-F238E27FC236}">
                  <a16:creationId xmlns:a16="http://schemas.microsoft.com/office/drawing/2014/main" id="{D02B855A-95E1-4521-8A77-D231E801701E}"/>
                </a:ext>
              </a:extLst>
            </p:cNvPr>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231;p61">
              <a:extLst>
                <a:ext uri="{FF2B5EF4-FFF2-40B4-BE49-F238E27FC236}">
                  <a16:creationId xmlns:a16="http://schemas.microsoft.com/office/drawing/2014/main" id="{0609DD62-7178-406B-B883-4B7DEBAAD109}"/>
                </a:ext>
              </a:extLst>
            </p:cNvPr>
            <p:cNvSpPr/>
            <p:nvPr/>
          </p:nvSpPr>
          <p:spPr>
            <a:xfrm>
              <a:off x="2925696" y="1563140"/>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232;p61">
              <a:extLst>
                <a:ext uri="{FF2B5EF4-FFF2-40B4-BE49-F238E27FC236}">
                  <a16:creationId xmlns:a16="http://schemas.microsoft.com/office/drawing/2014/main" id="{C80E42E3-9211-42AA-AF43-2828B497A978}"/>
                </a:ext>
              </a:extLst>
            </p:cNvPr>
            <p:cNvSpPr/>
            <p:nvPr/>
          </p:nvSpPr>
          <p:spPr>
            <a:xfrm>
              <a:off x="2925696" y="1563140"/>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33;p61">
              <a:extLst>
                <a:ext uri="{FF2B5EF4-FFF2-40B4-BE49-F238E27FC236}">
                  <a16:creationId xmlns:a16="http://schemas.microsoft.com/office/drawing/2014/main" id="{AEF9AF9C-706E-4CA1-9FB6-93DEB00D1639}"/>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34;p61">
              <a:extLst>
                <a:ext uri="{FF2B5EF4-FFF2-40B4-BE49-F238E27FC236}">
                  <a16:creationId xmlns:a16="http://schemas.microsoft.com/office/drawing/2014/main" id="{0B839320-CA01-45B0-A4BE-FA7DE9160D02}"/>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35;p61">
              <a:extLst>
                <a:ext uri="{FF2B5EF4-FFF2-40B4-BE49-F238E27FC236}">
                  <a16:creationId xmlns:a16="http://schemas.microsoft.com/office/drawing/2014/main" id="{2297C0B7-FCE6-4250-958B-9041523FD698}"/>
                </a:ext>
              </a:extLst>
            </p:cNvPr>
            <p:cNvSpPr/>
            <p:nvPr/>
          </p:nvSpPr>
          <p:spPr>
            <a:xfrm>
              <a:off x="2923788" y="1576403"/>
              <a:ext cx="32" cy="32"/>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36;p61">
              <a:extLst>
                <a:ext uri="{FF2B5EF4-FFF2-40B4-BE49-F238E27FC236}">
                  <a16:creationId xmlns:a16="http://schemas.microsoft.com/office/drawing/2014/main" id="{A353234F-5A07-4507-BAC4-477C09D0DFF4}"/>
                </a:ext>
              </a:extLst>
            </p:cNvPr>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37;p61">
              <a:extLst>
                <a:ext uri="{FF2B5EF4-FFF2-40B4-BE49-F238E27FC236}">
                  <a16:creationId xmlns:a16="http://schemas.microsoft.com/office/drawing/2014/main" id="{0F6C330E-1355-4BBF-A833-68E8DA54BB72}"/>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38;p61">
              <a:extLst>
                <a:ext uri="{FF2B5EF4-FFF2-40B4-BE49-F238E27FC236}">
                  <a16:creationId xmlns:a16="http://schemas.microsoft.com/office/drawing/2014/main" id="{DBAF1574-7976-4FF0-A210-8BC10E76AA00}"/>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39;p61">
              <a:extLst>
                <a:ext uri="{FF2B5EF4-FFF2-40B4-BE49-F238E27FC236}">
                  <a16:creationId xmlns:a16="http://schemas.microsoft.com/office/drawing/2014/main" id="{141067C0-D487-4E74-8012-6EBDCB4A3A17}"/>
                </a:ext>
              </a:extLst>
            </p:cNvPr>
            <p:cNvSpPr/>
            <p:nvPr/>
          </p:nvSpPr>
          <p:spPr>
            <a:xfrm>
              <a:off x="2923438" y="1576784"/>
              <a:ext cx="0" cy="32"/>
            </a:xfrm>
            <a:custGeom>
              <a:avLst/>
              <a:gdLst/>
              <a:ahLst/>
              <a:cxnLst/>
              <a:rect l="l" t="t" r="r" b="b"/>
              <a:pathLst>
                <a:path h="1" extrusionOk="0">
                  <a:moveTo>
                    <a:pt x="0" y="0"/>
                  </a:move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40;p61">
              <a:extLst>
                <a:ext uri="{FF2B5EF4-FFF2-40B4-BE49-F238E27FC236}">
                  <a16:creationId xmlns:a16="http://schemas.microsoft.com/office/drawing/2014/main" id="{8A549760-E08D-45BB-B8A2-27551F27BF88}"/>
                </a:ext>
              </a:extLst>
            </p:cNvPr>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41;p61">
              <a:extLst>
                <a:ext uri="{FF2B5EF4-FFF2-40B4-BE49-F238E27FC236}">
                  <a16:creationId xmlns:a16="http://schemas.microsoft.com/office/drawing/2014/main" id="{2153D397-1358-437E-B864-EB341EE3C9D0}"/>
                </a:ext>
              </a:extLst>
            </p:cNvPr>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42;p61">
              <a:extLst>
                <a:ext uri="{FF2B5EF4-FFF2-40B4-BE49-F238E27FC236}">
                  <a16:creationId xmlns:a16="http://schemas.microsoft.com/office/drawing/2014/main" id="{019053D5-3E46-4E5A-80B9-3F436E75B48F}"/>
                </a:ext>
              </a:extLst>
            </p:cNvPr>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43;p61">
              <a:extLst>
                <a:ext uri="{FF2B5EF4-FFF2-40B4-BE49-F238E27FC236}">
                  <a16:creationId xmlns:a16="http://schemas.microsoft.com/office/drawing/2014/main" id="{590B0B87-3A7C-41F3-AC6B-81BBE1C6B8BC}"/>
                </a:ext>
              </a:extLst>
            </p:cNvPr>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10038;p57">
            <a:extLst>
              <a:ext uri="{FF2B5EF4-FFF2-40B4-BE49-F238E27FC236}">
                <a16:creationId xmlns:a16="http://schemas.microsoft.com/office/drawing/2014/main" id="{40A11B8E-036F-486E-940B-034DE02EC186}"/>
              </a:ext>
            </a:extLst>
          </p:cNvPr>
          <p:cNvGrpSpPr/>
          <p:nvPr/>
        </p:nvGrpSpPr>
        <p:grpSpPr>
          <a:xfrm>
            <a:off x="7476244" y="2473903"/>
            <a:ext cx="356196" cy="265631"/>
            <a:chOff x="5216456" y="3725484"/>
            <a:chExt cx="356196" cy="265631"/>
          </a:xfrm>
          <a:solidFill>
            <a:schemeClr val="tx2"/>
          </a:solidFill>
        </p:grpSpPr>
        <p:sp>
          <p:nvSpPr>
            <p:cNvPr id="84" name="Google Shape;10039;p57">
              <a:extLst>
                <a:ext uri="{FF2B5EF4-FFF2-40B4-BE49-F238E27FC236}">
                  <a16:creationId xmlns:a16="http://schemas.microsoft.com/office/drawing/2014/main" id="{17A1A8D6-4583-4033-897B-AB5A30E5D399}"/>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040;p57">
              <a:extLst>
                <a:ext uri="{FF2B5EF4-FFF2-40B4-BE49-F238E27FC236}">
                  <a16:creationId xmlns:a16="http://schemas.microsoft.com/office/drawing/2014/main" id="{884288F9-B296-4883-AA29-DF64745F4630}"/>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1930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759" name="Google Shape;759;p39"/>
          <p:cNvSpPr txBox="1">
            <a:spLocks noGrp="1"/>
          </p:cNvSpPr>
          <p:nvPr>
            <p:ph type="title"/>
          </p:nvPr>
        </p:nvSpPr>
        <p:spPr>
          <a:xfrm>
            <a:off x="325250" y="2164351"/>
            <a:ext cx="8520600" cy="111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10000 80x80 RGB IMAGES</a:t>
            </a:r>
            <a:endParaRPr sz="6000" dirty="0"/>
          </a:p>
        </p:txBody>
      </p:sp>
      <p:sp>
        <p:nvSpPr>
          <p:cNvPr id="760" name="Google Shape;760;p39"/>
          <p:cNvSpPr txBox="1">
            <a:spLocks noGrp="1"/>
          </p:cNvSpPr>
          <p:nvPr>
            <p:ph type="body" idx="1"/>
          </p:nvPr>
        </p:nvSpPr>
        <p:spPr>
          <a:xfrm>
            <a:off x="325250" y="3077617"/>
            <a:ext cx="8520600" cy="515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dirty="0"/>
              <a:t>in the training set after preprocessing in </a:t>
            </a:r>
            <a:r>
              <a:rPr lang="en-US" dirty="0" err="1"/>
              <a:t>nparray</a:t>
            </a:r>
            <a:r>
              <a:rPr lang="en-US" dirty="0"/>
              <a:t> form with shape (10000,80,80,3)</a:t>
            </a:r>
            <a:endParaRPr dirty="0"/>
          </a:p>
        </p:txBody>
      </p:sp>
      <p:grpSp>
        <p:nvGrpSpPr>
          <p:cNvPr id="11" name="Google Shape;12225;p61">
            <a:extLst>
              <a:ext uri="{FF2B5EF4-FFF2-40B4-BE49-F238E27FC236}">
                <a16:creationId xmlns:a16="http://schemas.microsoft.com/office/drawing/2014/main" id="{4432A192-8FB1-4AE3-A0BB-A8ABEC4E5775}"/>
              </a:ext>
            </a:extLst>
          </p:cNvPr>
          <p:cNvGrpSpPr/>
          <p:nvPr/>
        </p:nvGrpSpPr>
        <p:grpSpPr>
          <a:xfrm>
            <a:off x="4093616" y="1110985"/>
            <a:ext cx="983868" cy="1069625"/>
            <a:chOff x="2667058" y="1500293"/>
            <a:chExt cx="330231" cy="359015"/>
          </a:xfrm>
          <a:solidFill>
            <a:schemeClr val="tx2"/>
          </a:solidFill>
        </p:grpSpPr>
        <p:sp>
          <p:nvSpPr>
            <p:cNvPr id="12" name="Google Shape;12226;p61">
              <a:extLst>
                <a:ext uri="{FF2B5EF4-FFF2-40B4-BE49-F238E27FC236}">
                  <a16:creationId xmlns:a16="http://schemas.microsoft.com/office/drawing/2014/main" id="{427CEB16-3C5E-4EFB-A3E8-0FD134584653}"/>
                </a:ext>
              </a:extLst>
            </p:cNvPr>
            <p:cNvSpPr/>
            <p:nvPr/>
          </p:nvSpPr>
          <p:spPr>
            <a:xfrm>
              <a:off x="2944239" y="1581714"/>
              <a:ext cx="32" cy="32"/>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27;p61">
              <a:extLst>
                <a:ext uri="{FF2B5EF4-FFF2-40B4-BE49-F238E27FC236}">
                  <a16:creationId xmlns:a16="http://schemas.microsoft.com/office/drawing/2014/main" id="{02272431-6F25-4B2C-9F11-6D7097BE6E45}"/>
                </a:ext>
              </a:extLst>
            </p:cNvPr>
            <p:cNvSpPr/>
            <p:nvPr/>
          </p:nvSpPr>
          <p:spPr>
            <a:xfrm>
              <a:off x="2667058" y="1500293"/>
              <a:ext cx="330231" cy="359015"/>
            </a:xfrm>
            <a:custGeom>
              <a:avLst/>
              <a:gdLst/>
              <a:ahLst/>
              <a:cxnLst/>
              <a:rect l="l" t="t" r="r" b="b"/>
              <a:pathLst>
                <a:path w="10383" h="11288" extrusionOk="0">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28;p61">
              <a:extLst>
                <a:ext uri="{FF2B5EF4-FFF2-40B4-BE49-F238E27FC236}">
                  <a16:creationId xmlns:a16="http://schemas.microsoft.com/office/drawing/2014/main" id="{AA8540C0-ACDC-4FE1-8EDC-47F56B14EA77}"/>
                </a:ext>
              </a:extLst>
            </p:cNvPr>
            <p:cNvSpPr/>
            <p:nvPr/>
          </p:nvSpPr>
          <p:spPr>
            <a:xfrm>
              <a:off x="2925696" y="1563140"/>
              <a:ext cx="32" cy="32"/>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29;p61">
              <a:extLst>
                <a:ext uri="{FF2B5EF4-FFF2-40B4-BE49-F238E27FC236}">
                  <a16:creationId xmlns:a16="http://schemas.microsoft.com/office/drawing/2014/main" id="{0229F2E1-17E4-4C39-B4CB-AAF7D1AD9DF0}"/>
                </a:ext>
              </a:extLst>
            </p:cNvPr>
            <p:cNvSpPr/>
            <p:nvPr/>
          </p:nvSpPr>
          <p:spPr>
            <a:xfrm>
              <a:off x="2953717" y="1594563"/>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30;p61">
              <a:extLst>
                <a:ext uri="{FF2B5EF4-FFF2-40B4-BE49-F238E27FC236}">
                  <a16:creationId xmlns:a16="http://schemas.microsoft.com/office/drawing/2014/main" id="{D6012538-0FEF-4203-AB4D-D52F7BF71760}"/>
                </a:ext>
              </a:extLst>
            </p:cNvPr>
            <p:cNvSpPr/>
            <p:nvPr/>
          </p:nvSpPr>
          <p:spPr>
            <a:xfrm>
              <a:off x="2953717" y="1594182"/>
              <a:ext cx="32" cy="413"/>
            </a:xfrm>
            <a:custGeom>
              <a:avLst/>
              <a:gdLst/>
              <a:ahLst/>
              <a:cxnLst/>
              <a:rect l="l" t="t" r="r" b="b"/>
              <a:pathLst>
                <a:path w="1" h="13" extrusionOk="0">
                  <a:moveTo>
                    <a:pt x="1" y="1"/>
                  </a:moveTo>
                  <a:cubicBezTo>
                    <a:pt x="1" y="1"/>
                    <a:pt x="1" y="13"/>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31;p61">
              <a:extLst>
                <a:ext uri="{FF2B5EF4-FFF2-40B4-BE49-F238E27FC236}">
                  <a16:creationId xmlns:a16="http://schemas.microsoft.com/office/drawing/2014/main" id="{D4AACDEF-B797-4BD5-A078-F16DD31F60BB}"/>
                </a:ext>
              </a:extLst>
            </p:cNvPr>
            <p:cNvSpPr/>
            <p:nvPr/>
          </p:nvSpPr>
          <p:spPr>
            <a:xfrm>
              <a:off x="2925696" y="1563140"/>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32;p61">
              <a:extLst>
                <a:ext uri="{FF2B5EF4-FFF2-40B4-BE49-F238E27FC236}">
                  <a16:creationId xmlns:a16="http://schemas.microsoft.com/office/drawing/2014/main" id="{919B4DEA-5114-496A-ADAA-68C97DFE5115}"/>
                </a:ext>
              </a:extLst>
            </p:cNvPr>
            <p:cNvSpPr/>
            <p:nvPr/>
          </p:nvSpPr>
          <p:spPr>
            <a:xfrm>
              <a:off x="2925696" y="1563140"/>
              <a:ext cx="32" cy="32"/>
            </a:xfrm>
            <a:custGeom>
              <a:avLst/>
              <a:gdLst/>
              <a:ahLst/>
              <a:cxnLst/>
              <a:rect l="l" t="t" r="r" b="b"/>
              <a:pathLst>
                <a:path w="1" h="1" extrusionOk="0">
                  <a:moveTo>
                    <a:pt x="0" y="1"/>
                  </a:move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33;p61">
              <a:extLst>
                <a:ext uri="{FF2B5EF4-FFF2-40B4-BE49-F238E27FC236}">
                  <a16:creationId xmlns:a16="http://schemas.microsoft.com/office/drawing/2014/main" id="{4DF0C331-2511-4A42-BC2E-1C4D50815B92}"/>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34;p61">
              <a:extLst>
                <a:ext uri="{FF2B5EF4-FFF2-40B4-BE49-F238E27FC236}">
                  <a16:creationId xmlns:a16="http://schemas.microsoft.com/office/drawing/2014/main" id="{562A352D-0E78-43E5-8C69-C7EC1976D760}"/>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35;p61">
              <a:extLst>
                <a:ext uri="{FF2B5EF4-FFF2-40B4-BE49-F238E27FC236}">
                  <a16:creationId xmlns:a16="http://schemas.microsoft.com/office/drawing/2014/main" id="{82C074F6-2657-4AC9-BACF-628FB8DD5768}"/>
                </a:ext>
              </a:extLst>
            </p:cNvPr>
            <p:cNvSpPr/>
            <p:nvPr/>
          </p:nvSpPr>
          <p:spPr>
            <a:xfrm>
              <a:off x="2923788" y="1576403"/>
              <a:ext cx="32" cy="32"/>
            </a:xfrm>
            <a:custGeom>
              <a:avLst/>
              <a:gdLst/>
              <a:ahLst/>
              <a:cxnLst/>
              <a:rect l="l" t="t" r="r" b="b"/>
              <a:pathLst>
                <a:path w="1" h="1" extrusionOk="0">
                  <a:moveTo>
                    <a:pt x="1" y="0"/>
                  </a:move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36;p61">
              <a:extLst>
                <a:ext uri="{FF2B5EF4-FFF2-40B4-BE49-F238E27FC236}">
                  <a16:creationId xmlns:a16="http://schemas.microsoft.com/office/drawing/2014/main" id="{2EB14EFD-9886-4A54-822A-26E67BE36680}"/>
                </a:ext>
              </a:extLst>
            </p:cNvPr>
            <p:cNvSpPr/>
            <p:nvPr/>
          </p:nvSpPr>
          <p:spPr>
            <a:xfrm>
              <a:off x="2953717" y="1594182"/>
              <a:ext cx="32" cy="32"/>
            </a:xfrm>
            <a:custGeom>
              <a:avLst/>
              <a:gdLst/>
              <a:ahLst/>
              <a:cxnLst/>
              <a:rect l="l" t="t" r="r" b="b"/>
              <a:pathLst>
                <a:path w="1" h="1" extrusionOk="0">
                  <a:moveTo>
                    <a:pt x="1" y="1"/>
                  </a:moveTo>
                  <a:lnTo>
                    <a:pt x="1" y="1"/>
                  </a:ln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37;p61">
              <a:extLst>
                <a:ext uri="{FF2B5EF4-FFF2-40B4-BE49-F238E27FC236}">
                  <a16:creationId xmlns:a16="http://schemas.microsoft.com/office/drawing/2014/main" id="{CEAE5D8D-954B-4A60-8807-62C261E78EF0}"/>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238;p61">
              <a:extLst>
                <a:ext uri="{FF2B5EF4-FFF2-40B4-BE49-F238E27FC236}">
                  <a16:creationId xmlns:a16="http://schemas.microsoft.com/office/drawing/2014/main" id="{68149EC6-7806-427B-B8CD-0F3B9709816D}"/>
                </a:ext>
              </a:extLst>
            </p:cNvPr>
            <p:cNvSpPr/>
            <p:nvPr/>
          </p:nvSpPr>
          <p:spPr>
            <a:xfrm>
              <a:off x="2953717" y="1594182"/>
              <a:ext cx="32" cy="32"/>
            </a:xfrm>
            <a:custGeom>
              <a:avLst/>
              <a:gdLst/>
              <a:ahLst/>
              <a:cxnLst/>
              <a:rect l="l" t="t" r="r" b="b"/>
              <a:pathLst>
                <a:path w="1" h="1" extrusionOk="0">
                  <a:moveTo>
                    <a:pt x="1" y="1"/>
                  </a:move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239;p61">
              <a:extLst>
                <a:ext uri="{FF2B5EF4-FFF2-40B4-BE49-F238E27FC236}">
                  <a16:creationId xmlns:a16="http://schemas.microsoft.com/office/drawing/2014/main" id="{8E7C5545-FB5C-49E6-BD0C-AE9003749639}"/>
                </a:ext>
              </a:extLst>
            </p:cNvPr>
            <p:cNvSpPr/>
            <p:nvPr/>
          </p:nvSpPr>
          <p:spPr>
            <a:xfrm>
              <a:off x="2923438" y="1576784"/>
              <a:ext cx="0" cy="32"/>
            </a:xfrm>
            <a:custGeom>
              <a:avLst/>
              <a:gdLst/>
              <a:ahLst/>
              <a:cxnLst/>
              <a:rect l="l" t="t" r="r" b="b"/>
              <a:pathLst>
                <a:path h="1" extrusionOk="0">
                  <a:moveTo>
                    <a:pt x="0" y="0"/>
                  </a:move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240;p61">
              <a:extLst>
                <a:ext uri="{FF2B5EF4-FFF2-40B4-BE49-F238E27FC236}">
                  <a16:creationId xmlns:a16="http://schemas.microsoft.com/office/drawing/2014/main" id="{FF2F5412-ECB4-4DCB-99A3-9B6EC87F061A}"/>
                </a:ext>
              </a:extLst>
            </p:cNvPr>
            <p:cNvSpPr/>
            <p:nvPr/>
          </p:nvSpPr>
          <p:spPr>
            <a:xfrm>
              <a:off x="2792783" y="1631298"/>
              <a:ext cx="87877" cy="101140"/>
            </a:xfrm>
            <a:custGeom>
              <a:avLst/>
              <a:gdLst/>
              <a:ahLst/>
              <a:cxnLst/>
              <a:rect l="l" t="t" r="r" b="b"/>
              <a:pathLst>
                <a:path w="2763" h="3180" extrusionOk="0">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241;p61">
              <a:extLst>
                <a:ext uri="{FF2B5EF4-FFF2-40B4-BE49-F238E27FC236}">
                  <a16:creationId xmlns:a16="http://schemas.microsoft.com/office/drawing/2014/main" id="{EB4B75E7-0A1C-4C57-BDA9-C4313BEE1FEC}"/>
                </a:ext>
              </a:extLst>
            </p:cNvPr>
            <p:cNvSpPr/>
            <p:nvPr/>
          </p:nvSpPr>
          <p:spPr>
            <a:xfrm>
              <a:off x="2715147" y="1631298"/>
              <a:ext cx="66695" cy="122735"/>
            </a:xfrm>
            <a:custGeom>
              <a:avLst/>
              <a:gdLst/>
              <a:ahLst/>
              <a:cxnLst/>
              <a:rect l="l" t="t" r="r" b="b"/>
              <a:pathLst>
                <a:path w="2097" h="3859" extrusionOk="0">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242;p61">
              <a:extLst>
                <a:ext uri="{FF2B5EF4-FFF2-40B4-BE49-F238E27FC236}">
                  <a16:creationId xmlns:a16="http://schemas.microsoft.com/office/drawing/2014/main" id="{4C023600-A6AD-4AAC-AF5F-6A4DDB335DF7}"/>
                </a:ext>
              </a:extLst>
            </p:cNvPr>
            <p:cNvSpPr/>
            <p:nvPr/>
          </p:nvSpPr>
          <p:spPr>
            <a:xfrm>
              <a:off x="2715911" y="1707789"/>
              <a:ext cx="166277" cy="93570"/>
            </a:xfrm>
            <a:custGeom>
              <a:avLst/>
              <a:gdLst/>
              <a:ahLst/>
              <a:cxnLst/>
              <a:rect l="l" t="t" r="r" b="b"/>
              <a:pathLst>
                <a:path w="5228" h="2942" extrusionOk="0">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43;p61">
              <a:extLst>
                <a:ext uri="{FF2B5EF4-FFF2-40B4-BE49-F238E27FC236}">
                  <a16:creationId xmlns:a16="http://schemas.microsoft.com/office/drawing/2014/main" id="{CEAC1A21-4FA4-4FE5-B26B-D84D09C41174}"/>
                </a:ext>
              </a:extLst>
            </p:cNvPr>
            <p:cNvSpPr/>
            <p:nvPr/>
          </p:nvSpPr>
          <p:spPr>
            <a:xfrm>
              <a:off x="2799589" y="1654706"/>
              <a:ext cx="61384" cy="62974"/>
            </a:xfrm>
            <a:custGeom>
              <a:avLst/>
              <a:gdLst/>
              <a:ahLst/>
              <a:cxnLst/>
              <a:rect l="l" t="t" r="r" b="b"/>
              <a:pathLst>
                <a:path w="1930" h="1980" extrusionOk="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4915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81746" y="1759435"/>
            <a:ext cx="3990254"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dirty="0"/>
              <a:t>MODEL ARCHITECTURE</a:t>
            </a:r>
            <a:endParaRPr sz="4400" dirty="0"/>
          </a:p>
        </p:txBody>
      </p:sp>
      <p:sp>
        <p:nvSpPr>
          <p:cNvPr id="175" name="Google Shape;175;p30"/>
          <p:cNvSpPr txBox="1">
            <a:spLocks noGrp="1"/>
          </p:cNvSpPr>
          <p:nvPr>
            <p:ph type="subTitle" idx="1"/>
          </p:nvPr>
        </p:nvSpPr>
        <p:spPr>
          <a:xfrm>
            <a:off x="4824310" y="3297224"/>
            <a:ext cx="3425699"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Details of the GAN model architecture</a:t>
            </a:r>
          </a:p>
        </p:txBody>
      </p:sp>
      <p:sp>
        <p:nvSpPr>
          <p:cNvPr id="176" name="Google Shape;176;p30"/>
          <p:cNvSpPr txBox="1">
            <a:spLocks noGrp="1"/>
          </p:cNvSpPr>
          <p:nvPr>
            <p:ph type="title" idx="2"/>
          </p:nvPr>
        </p:nvSpPr>
        <p:spPr>
          <a:xfrm>
            <a:off x="4755730" y="1007799"/>
            <a:ext cx="281977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177" name="Google Shape;177;p30"/>
          <p:cNvCxnSpPr>
            <a:cxnSpLocks/>
          </p:cNvCxnSpPr>
          <p:nvPr/>
        </p:nvCxnSpPr>
        <p:spPr>
          <a:xfrm rot="10800000" flipH="1">
            <a:off x="4907736"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77351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4417617" y="206907"/>
            <a:ext cx="4060526" cy="7093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DISCRIMINATOR</a:t>
            </a:r>
            <a:endParaRPr dirty="0"/>
          </a:p>
        </p:txBody>
      </p:sp>
      <p:pic>
        <p:nvPicPr>
          <p:cNvPr id="2" name="Picture 1">
            <a:extLst>
              <a:ext uri="{FF2B5EF4-FFF2-40B4-BE49-F238E27FC236}">
                <a16:creationId xmlns:a16="http://schemas.microsoft.com/office/drawing/2014/main" id="{5DFE2B1B-85BA-4324-A123-70A18792D552}"/>
              </a:ext>
            </a:extLst>
          </p:cNvPr>
          <p:cNvPicPr>
            <a:picLocks noChangeAspect="1"/>
          </p:cNvPicPr>
          <p:nvPr/>
        </p:nvPicPr>
        <p:blipFill>
          <a:blip r:embed="rId4"/>
          <a:stretch>
            <a:fillRect/>
          </a:stretch>
        </p:blipFill>
        <p:spPr>
          <a:xfrm>
            <a:off x="817349" y="447188"/>
            <a:ext cx="3267429" cy="4249123"/>
          </a:xfrm>
          <a:prstGeom prst="rect">
            <a:avLst/>
          </a:prstGeom>
          <a:ln>
            <a:noFill/>
          </a:ln>
          <a:effectLst>
            <a:outerShdw blurRad="190500" algn="tl" rotWithShape="0">
              <a:srgbClr val="000000">
                <a:alpha val="70000"/>
              </a:srgbClr>
            </a:outerShdw>
          </a:effectLst>
        </p:spPr>
      </p:pic>
      <p:sp>
        <p:nvSpPr>
          <p:cNvPr id="23" name="Google Shape;161;p29">
            <a:extLst>
              <a:ext uri="{FF2B5EF4-FFF2-40B4-BE49-F238E27FC236}">
                <a16:creationId xmlns:a16="http://schemas.microsoft.com/office/drawing/2014/main" id="{BD6B3044-B9AB-43B4-B204-D8711F9BC5AD}"/>
              </a:ext>
            </a:extLst>
          </p:cNvPr>
          <p:cNvSpPr txBox="1">
            <a:spLocks/>
          </p:cNvSpPr>
          <p:nvPr/>
        </p:nvSpPr>
        <p:spPr>
          <a:xfrm>
            <a:off x="4571999" y="916209"/>
            <a:ext cx="3906143" cy="37801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200" dirty="0">
                <a:solidFill>
                  <a:schemeClr val="tx2"/>
                </a:solidFill>
                <a:latin typeface="Fira Sans Condensed Light" panose="020B0604020202020204" charset="0"/>
              </a:rPr>
              <a:t>For the Discriminator CNN model, a 5 Conv2D layer architecture was used. The number of filters, filter size, and stride was fixed at 128, 5x5, and 2 respectively.</a:t>
            </a:r>
          </a:p>
          <a:p>
            <a:pPr>
              <a:spcAft>
                <a:spcPts val="1600"/>
              </a:spcAft>
            </a:pPr>
            <a:r>
              <a:rPr lang="en-US" sz="1200" dirty="0">
                <a:solidFill>
                  <a:schemeClr val="tx2"/>
                </a:solidFill>
                <a:latin typeface="Fira Sans Condensed Light" panose="020B0604020202020204" charset="0"/>
              </a:rPr>
              <a:t>Between each Conv2D layer, a </a:t>
            </a:r>
            <a:r>
              <a:rPr lang="en-US" sz="1200" dirty="0" err="1">
                <a:solidFill>
                  <a:schemeClr val="tx2"/>
                </a:solidFill>
                <a:latin typeface="Fira Sans Condensed Light" panose="020B0604020202020204" charset="0"/>
              </a:rPr>
              <a:t>LeakyReLU</a:t>
            </a:r>
            <a:r>
              <a:rPr lang="en-US" sz="1200" dirty="0">
                <a:solidFill>
                  <a:schemeClr val="tx2"/>
                </a:solidFill>
                <a:latin typeface="Fira Sans Condensed Light" panose="020B0604020202020204" charset="0"/>
              </a:rPr>
              <a:t>(alpha=0.2) layer was inserted as the activation function. Usage of either the </a:t>
            </a:r>
            <a:r>
              <a:rPr lang="en-US" sz="1200" dirty="0" err="1">
                <a:solidFill>
                  <a:schemeClr val="tx2"/>
                </a:solidFill>
                <a:latin typeface="Fira Sans Condensed Light" panose="020B0604020202020204" charset="0"/>
              </a:rPr>
              <a:t>LeakyReLU</a:t>
            </a:r>
            <a:r>
              <a:rPr lang="en-US" sz="1200" dirty="0">
                <a:solidFill>
                  <a:schemeClr val="tx2"/>
                </a:solidFill>
                <a:latin typeface="Fira Sans Condensed Light" panose="020B0604020202020204" charset="0"/>
              </a:rPr>
              <a:t> or the </a:t>
            </a:r>
            <a:r>
              <a:rPr lang="en-US" sz="1200" dirty="0" err="1">
                <a:solidFill>
                  <a:schemeClr val="tx2"/>
                </a:solidFill>
                <a:latin typeface="Fira Sans Condensed Light" panose="020B0604020202020204" charset="0"/>
              </a:rPr>
              <a:t>ReLU</a:t>
            </a:r>
            <a:r>
              <a:rPr lang="en-US" sz="1200" dirty="0">
                <a:solidFill>
                  <a:schemeClr val="tx2"/>
                </a:solidFill>
                <a:latin typeface="Fira Sans Condensed Light" panose="020B0604020202020204" charset="0"/>
              </a:rPr>
              <a:t> in CNNs are very common.</a:t>
            </a:r>
          </a:p>
          <a:p>
            <a:pPr>
              <a:spcAft>
                <a:spcPts val="1600"/>
              </a:spcAft>
            </a:pPr>
            <a:r>
              <a:rPr lang="en-US" sz="1200" dirty="0">
                <a:solidFill>
                  <a:schemeClr val="tx2"/>
                </a:solidFill>
                <a:latin typeface="Fira Sans Condensed Light" panose="020B0604020202020204" charset="0"/>
              </a:rPr>
              <a:t>At the end the Dropout(0.4) layer was added to prevent overfitting and the Dense(1) was added since the discriminator’s output is binary (real or fake). In following, the loss function used was ‘binary-</a:t>
            </a:r>
            <a:r>
              <a:rPr lang="en-US" sz="1200" dirty="0" err="1">
                <a:solidFill>
                  <a:schemeClr val="tx2"/>
                </a:solidFill>
                <a:latin typeface="Fira Sans Condensed Light" panose="020B0604020202020204" charset="0"/>
              </a:rPr>
              <a:t>crossentropy</a:t>
            </a:r>
            <a:r>
              <a:rPr lang="en-US" sz="1200" dirty="0">
                <a:solidFill>
                  <a:schemeClr val="tx2"/>
                </a:solidFill>
                <a:latin typeface="Fira Sans Condensed Light" panose="020B0604020202020204" charset="0"/>
              </a:rPr>
              <a:t>’.</a:t>
            </a:r>
          </a:p>
          <a:p>
            <a:pPr>
              <a:spcAft>
                <a:spcPts val="1600"/>
              </a:spcAft>
            </a:pPr>
            <a:r>
              <a:rPr lang="en-US" sz="1200" dirty="0">
                <a:solidFill>
                  <a:schemeClr val="tx2"/>
                </a:solidFill>
                <a:latin typeface="Fira Sans Condensed Light" panose="020B0604020202020204" charset="0"/>
              </a:rPr>
              <a:t>Adam(</a:t>
            </a:r>
            <a:r>
              <a:rPr lang="en-US" sz="1200" dirty="0" err="1">
                <a:solidFill>
                  <a:schemeClr val="tx2"/>
                </a:solidFill>
                <a:latin typeface="Fira Sans Condensed Light" panose="020B0604020202020204" charset="0"/>
              </a:rPr>
              <a:t>lr</a:t>
            </a:r>
            <a:r>
              <a:rPr lang="en-US" sz="1200" dirty="0">
                <a:solidFill>
                  <a:schemeClr val="tx2"/>
                </a:solidFill>
                <a:latin typeface="Fira Sans Condensed Light" panose="020B0604020202020204" charset="0"/>
              </a:rPr>
              <a:t>=0.0002) was the optimizer of choice, as it is the standard for many CNN models.</a:t>
            </a:r>
          </a:p>
          <a:p>
            <a:pPr>
              <a:spcAft>
                <a:spcPts val="1600"/>
              </a:spcAft>
            </a:pPr>
            <a:r>
              <a:rPr lang="en-US" sz="1200" dirty="0">
                <a:solidFill>
                  <a:schemeClr val="tx2"/>
                </a:solidFill>
                <a:latin typeface="Fira Sans Condensed Light" panose="020B0604020202020204" charset="0"/>
              </a:rPr>
              <a:t>The hyperparameters were decided after various alterations. The chosen architecture provided the best balance between performance and speed.</a:t>
            </a:r>
          </a:p>
          <a:p>
            <a:pPr>
              <a:spcAft>
                <a:spcPts val="1600"/>
              </a:spcAft>
            </a:pPr>
            <a:endParaRPr lang="en-US" sz="1200" dirty="0">
              <a:solidFill>
                <a:schemeClr val="tx2"/>
              </a:solidFill>
              <a:latin typeface="Fira Sans Condensed Light" panose="020B060402020202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524823" y="320373"/>
            <a:ext cx="4060526" cy="7093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GENERATOR</a:t>
            </a:r>
            <a:endParaRPr dirty="0"/>
          </a:p>
        </p:txBody>
      </p:sp>
      <p:sp>
        <p:nvSpPr>
          <p:cNvPr id="23" name="Google Shape;161;p29">
            <a:extLst>
              <a:ext uri="{FF2B5EF4-FFF2-40B4-BE49-F238E27FC236}">
                <a16:creationId xmlns:a16="http://schemas.microsoft.com/office/drawing/2014/main" id="{BD6B3044-B9AB-43B4-B204-D8711F9BC5AD}"/>
              </a:ext>
            </a:extLst>
          </p:cNvPr>
          <p:cNvSpPr txBox="1">
            <a:spLocks/>
          </p:cNvSpPr>
          <p:nvPr/>
        </p:nvSpPr>
        <p:spPr>
          <a:xfrm>
            <a:off x="679205" y="1029675"/>
            <a:ext cx="3906143" cy="37801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200" dirty="0">
                <a:solidFill>
                  <a:schemeClr val="tx2"/>
                </a:solidFill>
                <a:latin typeface="Fira Sans Condensed Light" panose="020B0604020202020204" charset="0"/>
              </a:rPr>
              <a:t>For the Generator model, a Dense layer of 5x5x128 was used followed by 4 Conv2DTranspose layers architecture was used. The number of filters, filter size, and stride was fixed at 128, 4x4, and 2 respectively.</a:t>
            </a:r>
          </a:p>
          <a:p>
            <a:pPr>
              <a:spcAft>
                <a:spcPts val="1600"/>
              </a:spcAft>
            </a:pPr>
            <a:r>
              <a:rPr lang="en-US" sz="1200" dirty="0">
                <a:solidFill>
                  <a:schemeClr val="tx2"/>
                </a:solidFill>
                <a:latin typeface="Fira Sans Condensed Light" panose="020B0604020202020204" charset="0"/>
              </a:rPr>
              <a:t>Between each Conv2DTranspose layer, a </a:t>
            </a:r>
            <a:r>
              <a:rPr lang="en-US" sz="1200" dirty="0" err="1">
                <a:solidFill>
                  <a:schemeClr val="tx2"/>
                </a:solidFill>
                <a:latin typeface="Fira Sans Condensed Light" panose="020B0604020202020204" charset="0"/>
              </a:rPr>
              <a:t>LeakyReLU</a:t>
            </a:r>
            <a:r>
              <a:rPr lang="en-US" sz="1200" dirty="0">
                <a:solidFill>
                  <a:schemeClr val="tx2"/>
                </a:solidFill>
                <a:latin typeface="Fira Sans Condensed Light" panose="020B0604020202020204" charset="0"/>
              </a:rPr>
              <a:t>(alpha=0.25) layer was inserted as the activation function. </a:t>
            </a:r>
          </a:p>
          <a:p>
            <a:pPr>
              <a:spcAft>
                <a:spcPts val="1600"/>
              </a:spcAft>
            </a:pPr>
            <a:r>
              <a:rPr lang="en-US" sz="1200" dirty="0">
                <a:solidFill>
                  <a:schemeClr val="tx2"/>
                </a:solidFill>
                <a:latin typeface="Fira Sans Condensed Light" panose="020B0604020202020204" charset="0"/>
              </a:rPr>
              <a:t>The model works by generating a 5x5x128 sample then upscaling with each Conv2DTranspose layer to 80x80x128.</a:t>
            </a:r>
          </a:p>
          <a:p>
            <a:pPr>
              <a:spcAft>
                <a:spcPts val="1600"/>
              </a:spcAft>
            </a:pPr>
            <a:r>
              <a:rPr lang="en-US" sz="1200" dirty="0">
                <a:solidFill>
                  <a:schemeClr val="tx2"/>
                </a:solidFill>
                <a:latin typeface="Fira Sans Condensed Light" panose="020B0604020202020204" charset="0"/>
              </a:rPr>
              <a:t>At the end a regular Conv2D turns the sample from 80x80x128 to a RGB image of shape 80x80x3.</a:t>
            </a:r>
          </a:p>
          <a:p>
            <a:pPr>
              <a:spcAft>
                <a:spcPts val="1600"/>
              </a:spcAft>
            </a:pPr>
            <a:r>
              <a:rPr lang="en-US" sz="1200" dirty="0">
                <a:solidFill>
                  <a:schemeClr val="tx2"/>
                </a:solidFill>
                <a:latin typeface="Fira Sans Condensed Light" panose="020B0604020202020204" charset="0"/>
              </a:rPr>
              <a:t>The hyperparameters were decided after various alterations. The chosen architecture provided the best balance between performance and speed.</a:t>
            </a:r>
          </a:p>
          <a:p>
            <a:pPr>
              <a:spcAft>
                <a:spcPts val="1600"/>
              </a:spcAft>
            </a:pPr>
            <a:endParaRPr lang="en-US" sz="1200" dirty="0">
              <a:solidFill>
                <a:schemeClr val="tx2"/>
              </a:solidFill>
              <a:latin typeface="Fira Sans Condensed Light" panose="020B0604020202020204" charset="0"/>
            </a:endParaRPr>
          </a:p>
        </p:txBody>
      </p:sp>
      <p:pic>
        <p:nvPicPr>
          <p:cNvPr id="2" name="Picture 1">
            <a:extLst>
              <a:ext uri="{FF2B5EF4-FFF2-40B4-BE49-F238E27FC236}">
                <a16:creationId xmlns:a16="http://schemas.microsoft.com/office/drawing/2014/main" id="{28C13615-B063-4F1A-A79C-D3B4D0692A98}"/>
              </a:ext>
            </a:extLst>
          </p:cNvPr>
          <p:cNvPicPr>
            <a:picLocks noChangeAspect="1"/>
          </p:cNvPicPr>
          <p:nvPr/>
        </p:nvPicPr>
        <p:blipFill>
          <a:blip r:embed="rId3"/>
          <a:stretch>
            <a:fillRect/>
          </a:stretch>
        </p:blipFill>
        <p:spPr>
          <a:xfrm>
            <a:off x="4902048" y="320373"/>
            <a:ext cx="3562747" cy="43592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174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4527129" y="864343"/>
            <a:ext cx="4060526" cy="7093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GAN</a:t>
            </a:r>
            <a:endParaRPr dirty="0"/>
          </a:p>
        </p:txBody>
      </p:sp>
      <p:sp>
        <p:nvSpPr>
          <p:cNvPr id="23" name="Google Shape;161;p29">
            <a:extLst>
              <a:ext uri="{FF2B5EF4-FFF2-40B4-BE49-F238E27FC236}">
                <a16:creationId xmlns:a16="http://schemas.microsoft.com/office/drawing/2014/main" id="{BD6B3044-B9AB-43B4-B204-D8711F9BC5AD}"/>
              </a:ext>
            </a:extLst>
          </p:cNvPr>
          <p:cNvSpPr txBox="1">
            <a:spLocks/>
          </p:cNvSpPr>
          <p:nvPr/>
        </p:nvSpPr>
        <p:spPr>
          <a:xfrm>
            <a:off x="4681511" y="1573645"/>
            <a:ext cx="3906143" cy="37801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200" dirty="0">
                <a:solidFill>
                  <a:schemeClr val="tx2"/>
                </a:solidFill>
                <a:latin typeface="Fira Sans Condensed Light" panose="020B0604020202020204" charset="0"/>
              </a:rPr>
              <a:t>The GAN model architecture is very simple. It simply consists of the Generator and Discriminator models put together in sequence.</a:t>
            </a:r>
          </a:p>
          <a:p>
            <a:pPr>
              <a:spcAft>
                <a:spcPts val="1600"/>
              </a:spcAft>
            </a:pPr>
            <a:r>
              <a:rPr lang="en-US" sz="1200" dirty="0">
                <a:solidFill>
                  <a:schemeClr val="tx2"/>
                </a:solidFill>
                <a:latin typeface="Fira Sans Condensed Light" panose="020B0604020202020204" charset="0"/>
              </a:rPr>
              <a:t>The Adam optimizer is used along with the ‘</a:t>
            </a:r>
            <a:r>
              <a:rPr lang="en-US" sz="1200" dirty="0" err="1">
                <a:solidFill>
                  <a:schemeClr val="tx2"/>
                </a:solidFill>
                <a:latin typeface="Fira Sans Condensed Light" panose="020B0604020202020204" charset="0"/>
              </a:rPr>
              <a:t>binary_crossentropy</a:t>
            </a:r>
            <a:r>
              <a:rPr lang="en-US" sz="1200" dirty="0">
                <a:solidFill>
                  <a:schemeClr val="tx2"/>
                </a:solidFill>
                <a:latin typeface="Fira Sans Condensed Light" panose="020B0604020202020204" charset="0"/>
              </a:rPr>
              <a:t>’ loss function.</a:t>
            </a:r>
          </a:p>
          <a:p>
            <a:pPr>
              <a:spcAft>
                <a:spcPts val="1600"/>
              </a:spcAft>
            </a:pPr>
            <a:r>
              <a:rPr lang="en-US" sz="1200" dirty="0">
                <a:solidFill>
                  <a:schemeClr val="tx2"/>
                </a:solidFill>
                <a:latin typeface="Fira Sans Condensed Light" panose="020B0604020202020204" charset="0"/>
              </a:rPr>
              <a:t>The weights for the discriminator for set to not be trainable, since they will be trained separately by the discriminator model.</a:t>
            </a:r>
          </a:p>
        </p:txBody>
      </p:sp>
      <p:pic>
        <p:nvPicPr>
          <p:cNvPr id="5" name="Picture 4">
            <a:extLst>
              <a:ext uri="{FF2B5EF4-FFF2-40B4-BE49-F238E27FC236}">
                <a16:creationId xmlns:a16="http://schemas.microsoft.com/office/drawing/2014/main" id="{81C6714E-6ECF-4B26-A638-7F6331BDDE98}"/>
              </a:ext>
            </a:extLst>
          </p:cNvPr>
          <p:cNvPicPr>
            <a:picLocks noChangeAspect="1"/>
          </p:cNvPicPr>
          <p:nvPr/>
        </p:nvPicPr>
        <p:blipFill>
          <a:blip r:embed="rId3"/>
          <a:stretch>
            <a:fillRect/>
          </a:stretch>
        </p:blipFill>
        <p:spPr>
          <a:xfrm>
            <a:off x="556345" y="1668040"/>
            <a:ext cx="3866358" cy="180742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5859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81746" y="1759435"/>
            <a:ext cx="3990254"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dirty="0"/>
              <a:t>DIFFICULTIES</a:t>
            </a:r>
            <a:endParaRPr sz="4400" dirty="0"/>
          </a:p>
        </p:txBody>
      </p:sp>
      <p:sp>
        <p:nvSpPr>
          <p:cNvPr id="175" name="Google Shape;175;p30"/>
          <p:cNvSpPr txBox="1">
            <a:spLocks noGrp="1"/>
          </p:cNvSpPr>
          <p:nvPr>
            <p:ph type="subTitle" idx="1"/>
          </p:nvPr>
        </p:nvSpPr>
        <p:spPr>
          <a:xfrm>
            <a:off x="4824310" y="3297224"/>
            <a:ext cx="3578826" cy="523800"/>
          </a:xfrm>
          <a:prstGeom prst="rect">
            <a:avLst/>
          </a:prstGeom>
        </p:spPr>
        <p:txBody>
          <a:bodyPr spcFirstLastPara="1" wrap="square" lIns="91425" tIns="91425" rIns="91425" bIns="91425" anchor="t" anchorCtr="0">
            <a:noAutofit/>
          </a:bodyPr>
          <a:lstStyle/>
          <a:p>
            <a:pPr marL="0" indent="0">
              <a:lnSpc>
                <a:spcPct val="100000"/>
              </a:lnSpc>
              <a:spcAft>
                <a:spcPts val="1600"/>
              </a:spcAft>
            </a:pPr>
            <a:r>
              <a:rPr lang="en-US" dirty="0"/>
              <a:t>Various problems encountered during training</a:t>
            </a:r>
          </a:p>
        </p:txBody>
      </p:sp>
      <p:sp>
        <p:nvSpPr>
          <p:cNvPr id="176" name="Google Shape;176;p30"/>
          <p:cNvSpPr txBox="1">
            <a:spLocks noGrp="1"/>
          </p:cNvSpPr>
          <p:nvPr>
            <p:ph type="title" idx="2"/>
          </p:nvPr>
        </p:nvSpPr>
        <p:spPr>
          <a:xfrm>
            <a:off x="4755730" y="1007799"/>
            <a:ext cx="281977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cxnSp>
        <p:nvCxnSpPr>
          <p:cNvPr id="177" name="Google Shape;177;p30"/>
          <p:cNvCxnSpPr>
            <a:cxnSpLocks/>
          </p:cNvCxnSpPr>
          <p:nvPr/>
        </p:nvCxnSpPr>
        <p:spPr>
          <a:xfrm rot="10800000" flipH="1">
            <a:off x="4907736"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205424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ENCOUNTERED PROBLEMS</a:t>
            </a:r>
            <a:endParaRPr dirty="0"/>
          </a:p>
        </p:txBody>
      </p:sp>
      <p:sp>
        <p:nvSpPr>
          <p:cNvPr id="683" name="Google Shape;683;p35"/>
          <p:cNvSpPr txBox="1">
            <a:spLocks noGrp="1"/>
          </p:cNvSpPr>
          <p:nvPr>
            <p:ph type="title"/>
          </p:nvPr>
        </p:nvSpPr>
        <p:spPr>
          <a:xfrm>
            <a:off x="916225" y="3825435"/>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TRAINING TIME</a:t>
            </a:r>
            <a:endParaRPr dirty="0"/>
          </a:p>
        </p:txBody>
      </p:sp>
      <p:sp>
        <p:nvSpPr>
          <p:cNvPr id="684" name="Google Shape;684;p35"/>
          <p:cNvSpPr txBox="1">
            <a:spLocks noGrp="1"/>
          </p:cNvSpPr>
          <p:nvPr>
            <p:ph type="subTitle" idx="1"/>
          </p:nvPr>
        </p:nvSpPr>
        <p:spPr>
          <a:xfrm>
            <a:off x="815078" y="1444115"/>
            <a:ext cx="2043693" cy="2707183"/>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sz="1200" dirty="0"/>
              <a:t>The image resolution and training set size had to be reduced significantly from original plans in order to make training even feasible. With the original intended resolution of 160x160 and training set size of 180,000, the computer would often run out of memory or take forever to complete one epoch.</a:t>
            </a:r>
            <a:endParaRPr sz="1200" dirty="0"/>
          </a:p>
        </p:txBody>
      </p:sp>
      <p:sp>
        <p:nvSpPr>
          <p:cNvPr id="685" name="Google Shape;685;p35"/>
          <p:cNvSpPr txBox="1">
            <a:spLocks noGrp="1"/>
          </p:cNvSpPr>
          <p:nvPr>
            <p:ph type="title" idx="2"/>
          </p:nvPr>
        </p:nvSpPr>
        <p:spPr>
          <a:xfrm>
            <a:off x="6298374" y="3825435"/>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US" dirty="0"/>
              <a:t>TRAINING INSTABILITY</a:t>
            </a:r>
            <a:endParaRPr dirty="0"/>
          </a:p>
        </p:txBody>
      </p:sp>
      <p:sp>
        <p:nvSpPr>
          <p:cNvPr id="686" name="Google Shape;686;p35"/>
          <p:cNvSpPr txBox="1">
            <a:spLocks noGrp="1"/>
          </p:cNvSpPr>
          <p:nvPr>
            <p:ph type="subTitle" idx="3"/>
          </p:nvPr>
        </p:nvSpPr>
        <p:spPr>
          <a:xfrm>
            <a:off x="6080425" y="1433104"/>
            <a:ext cx="2277300" cy="2707183"/>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sz="1200" dirty="0"/>
              <a:t>Training the GAN model itself was a lot more instable than as expected. Often times, under the same architectural conditions, the results would differ greatly, with some runs generating human-like images whereas other runs would generate completely unrecognizable noise. Changing the model architecture and hyperparameters greatly allieviated this issue.</a:t>
            </a:r>
            <a:endParaRPr sz="1200" dirty="0"/>
          </a:p>
        </p:txBody>
      </p:sp>
      <p:sp>
        <p:nvSpPr>
          <p:cNvPr id="689" name="Google Shape;689;p35"/>
          <p:cNvSpPr txBox="1">
            <a:spLocks noGrp="1"/>
          </p:cNvSpPr>
          <p:nvPr>
            <p:ph type="title" idx="6"/>
          </p:nvPr>
        </p:nvSpPr>
        <p:spPr>
          <a:xfrm>
            <a:off x="3607299" y="3825435"/>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US" dirty="0"/>
              <a:t>MODEL ARCHITECTURE</a:t>
            </a:r>
            <a:endParaRPr dirty="0"/>
          </a:p>
        </p:txBody>
      </p:sp>
      <p:sp>
        <p:nvSpPr>
          <p:cNvPr id="690" name="Google Shape;690;p35"/>
          <p:cNvSpPr txBox="1">
            <a:spLocks noGrp="1"/>
          </p:cNvSpPr>
          <p:nvPr>
            <p:ph type="subTitle" idx="7"/>
          </p:nvPr>
        </p:nvSpPr>
        <p:spPr>
          <a:xfrm>
            <a:off x="3436090" y="1433104"/>
            <a:ext cx="2183818" cy="2707182"/>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sz="1200" dirty="0"/>
              <a:t>Varying the model architecture caused greater changes in the output then expected. Certain architectures with different layers or slightly different hyperparameters would often result in completely non-recognizable images or losses over 300,000. To find a working model architecture took the longest time.</a:t>
            </a:r>
            <a:endParaRPr sz="1200" dirty="0"/>
          </a:p>
        </p:txBody>
      </p:sp>
    </p:spTree>
    <p:extLst>
      <p:ext uri="{BB962C8B-B14F-4D97-AF65-F5344CB8AC3E}">
        <p14:creationId xmlns:p14="http://schemas.microsoft.com/office/powerpoint/2010/main" val="3444745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81746" y="1759435"/>
            <a:ext cx="3990254"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dirty="0"/>
              <a:t>RESULTS</a:t>
            </a:r>
            <a:endParaRPr sz="4400" dirty="0"/>
          </a:p>
        </p:txBody>
      </p:sp>
      <p:sp>
        <p:nvSpPr>
          <p:cNvPr id="175" name="Google Shape;175;p30"/>
          <p:cNvSpPr txBox="1">
            <a:spLocks noGrp="1"/>
          </p:cNvSpPr>
          <p:nvPr>
            <p:ph type="subTitle" idx="1"/>
          </p:nvPr>
        </p:nvSpPr>
        <p:spPr>
          <a:xfrm>
            <a:off x="4824309" y="3297224"/>
            <a:ext cx="3718989" cy="523800"/>
          </a:xfrm>
          <a:prstGeom prst="rect">
            <a:avLst/>
          </a:prstGeom>
        </p:spPr>
        <p:txBody>
          <a:bodyPr spcFirstLastPara="1" wrap="square" lIns="91425" tIns="91425" rIns="91425" bIns="91425" anchor="t" anchorCtr="0">
            <a:noAutofit/>
          </a:bodyPr>
          <a:lstStyle/>
          <a:p>
            <a:pPr marL="0" indent="0">
              <a:lnSpc>
                <a:spcPct val="100000"/>
              </a:lnSpc>
              <a:spcAft>
                <a:spcPts val="1600"/>
              </a:spcAft>
            </a:pPr>
            <a:r>
              <a:rPr lang="en-US" dirty="0"/>
              <a:t>Generated images and statistics from the model</a:t>
            </a:r>
          </a:p>
        </p:txBody>
      </p:sp>
      <p:sp>
        <p:nvSpPr>
          <p:cNvPr id="176" name="Google Shape;176;p30"/>
          <p:cNvSpPr txBox="1">
            <a:spLocks noGrp="1"/>
          </p:cNvSpPr>
          <p:nvPr>
            <p:ph type="title" idx="2"/>
          </p:nvPr>
        </p:nvSpPr>
        <p:spPr>
          <a:xfrm>
            <a:off x="4755730" y="1007799"/>
            <a:ext cx="2819773"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06</a:t>
            </a:r>
            <a:endParaRPr dirty="0"/>
          </a:p>
        </p:txBody>
      </p:sp>
      <p:cxnSp>
        <p:nvCxnSpPr>
          <p:cNvPr id="177" name="Google Shape;177;p30"/>
          <p:cNvCxnSpPr>
            <a:cxnSpLocks/>
          </p:cNvCxnSpPr>
          <p:nvPr/>
        </p:nvCxnSpPr>
        <p:spPr>
          <a:xfrm rot="10800000" flipH="1">
            <a:off x="4907736"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754343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273862" y="851771"/>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t>INTRO</a:t>
            </a:r>
            <a:endParaRPr dirty="0"/>
          </a:p>
        </p:txBody>
      </p:sp>
      <p:sp>
        <p:nvSpPr>
          <p:cNvPr id="116" name="Google Shape;116;p26"/>
          <p:cNvSpPr txBox="1">
            <a:spLocks noGrp="1"/>
          </p:cNvSpPr>
          <p:nvPr>
            <p:ph type="subTitle" idx="1"/>
          </p:nvPr>
        </p:nvSpPr>
        <p:spPr>
          <a:xfrm>
            <a:off x="1273861" y="1178721"/>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Basic description and introduction to GANs</a:t>
            </a:r>
            <a:endParaRPr dirty="0"/>
          </a:p>
        </p:txBody>
      </p:sp>
      <p:sp>
        <p:nvSpPr>
          <p:cNvPr id="117" name="Google Shape;117;p26"/>
          <p:cNvSpPr txBox="1">
            <a:spLocks noGrp="1"/>
          </p:cNvSpPr>
          <p:nvPr>
            <p:ph type="title" idx="2"/>
          </p:nvPr>
        </p:nvSpPr>
        <p:spPr>
          <a:xfrm>
            <a:off x="4607636" y="854409"/>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LIBRARIES</a:t>
            </a:r>
            <a:endParaRPr dirty="0"/>
          </a:p>
        </p:txBody>
      </p:sp>
      <p:sp>
        <p:nvSpPr>
          <p:cNvPr id="118" name="Google Shape;118;p26"/>
          <p:cNvSpPr txBox="1">
            <a:spLocks noGrp="1"/>
          </p:cNvSpPr>
          <p:nvPr>
            <p:ph type="subTitle" idx="3"/>
          </p:nvPr>
        </p:nvSpPr>
        <p:spPr>
          <a:xfrm>
            <a:off x="4607636" y="1181384"/>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Quick overview of the libraries used</a:t>
            </a:r>
            <a:endParaRPr dirty="0"/>
          </a:p>
        </p:txBody>
      </p:sp>
      <p:sp>
        <p:nvSpPr>
          <p:cNvPr id="119" name="Google Shape;119;p26"/>
          <p:cNvSpPr txBox="1">
            <a:spLocks noGrp="1"/>
          </p:cNvSpPr>
          <p:nvPr>
            <p:ph type="title" idx="4"/>
          </p:nvPr>
        </p:nvSpPr>
        <p:spPr>
          <a:xfrm>
            <a:off x="1875462" y="2009801"/>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PREPROCESSING</a:t>
            </a:r>
            <a:endParaRPr dirty="0"/>
          </a:p>
        </p:txBody>
      </p:sp>
      <p:sp>
        <p:nvSpPr>
          <p:cNvPr id="120" name="Google Shape;120;p26"/>
          <p:cNvSpPr txBox="1">
            <a:spLocks noGrp="1"/>
          </p:cNvSpPr>
          <p:nvPr>
            <p:ph type="subTitle" idx="5"/>
          </p:nvPr>
        </p:nvSpPr>
        <p:spPr>
          <a:xfrm>
            <a:off x="1875461" y="2336751"/>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Process of preparing dataset</a:t>
            </a:r>
            <a:endParaRPr dirty="0"/>
          </a:p>
        </p:txBody>
      </p:sp>
      <p:sp>
        <p:nvSpPr>
          <p:cNvPr id="121" name="Google Shape;121;p26"/>
          <p:cNvSpPr txBox="1">
            <a:spLocks noGrp="1"/>
          </p:cNvSpPr>
          <p:nvPr>
            <p:ph type="title" idx="6"/>
          </p:nvPr>
        </p:nvSpPr>
        <p:spPr>
          <a:xfrm>
            <a:off x="5207723" y="2010433"/>
            <a:ext cx="316204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MODEL ARCHITECTURE</a:t>
            </a:r>
            <a:endParaRPr dirty="0"/>
          </a:p>
        </p:txBody>
      </p:sp>
      <p:sp>
        <p:nvSpPr>
          <p:cNvPr id="122" name="Google Shape;122;p26"/>
          <p:cNvSpPr txBox="1">
            <a:spLocks noGrp="1"/>
          </p:cNvSpPr>
          <p:nvPr>
            <p:ph type="subTitle" idx="7"/>
          </p:nvPr>
        </p:nvSpPr>
        <p:spPr>
          <a:xfrm>
            <a:off x="5207724" y="2337408"/>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Details of the GAN model architecture</a:t>
            </a:r>
            <a:endParaRPr dirty="0"/>
          </a:p>
        </p:txBody>
      </p:sp>
      <p:sp>
        <p:nvSpPr>
          <p:cNvPr id="123" name="Google Shape;123;p26"/>
          <p:cNvSpPr txBox="1">
            <a:spLocks noGrp="1"/>
          </p:cNvSpPr>
          <p:nvPr>
            <p:ph type="title" idx="8"/>
          </p:nvPr>
        </p:nvSpPr>
        <p:spPr>
          <a:xfrm>
            <a:off x="1066486" y="2296651"/>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24" name="Google Shape;124;p26"/>
          <p:cNvSpPr txBox="1">
            <a:spLocks noGrp="1"/>
          </p:cNvSpPr>
          <p:nvPr>
            <p:ph type="title" idx="9"/>
          </p:nvPr>
        </p:nvSpPr>
        <p:spPr>
          <a:xfrm>
            <a:off x="466486" y="1129496"/>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5" name="Google Shape;125;p26"/>
          <p:cNvSpPr txBox="1">
            <a:spLocks noGrp="1"/>
          </p:cNvSpPr>
          <p:nvPr>
            <p:ph type="title" idx="13"/>
          </p:nvPr>
        </p:nvSpPr>
        <p:spPr>
          <a:xfrm>
            <a:off x="4411149" y="231598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3811061" y="1118359"/>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27" name="Google Shape;127;p26"/>
          <p:cNvCxnSpPr/>
          <p:nvPr/>
        </p:nvCxnSpPr>
        <p:spPr>
          <a:xfrm>
            <a:off x="1742687" y="220176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8" name="Google Shape;128;p26"/>
          <p:cNvCxnSpPr/>
          <p:nvPr/>
        </p:nvCxnSpPr>
        <p:spPr>
          <a:xfrm>
            <a:off x="4487337" y="101937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29" name="Google Shape;129;p26"/>
          <p:cNvCxnSpPr/>
          <p:nvPr/>
        </p:nvCxnSpPr>
        <p:spPr>
          <a:xfrm>
            <a:off x="5087424" y="2201766"/>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0" name="Google Shape;130;p26"/>
          <p:cNvCxnSpPr/>
          <p:nvPr/>
        </p:nvCxnSpPr>
        <p:spPr>
          <a:xfrm>
            <a:off x="1142687" y="1019374"/>
            <a:ext cx="0" cy="630600"/>
          </a:xfrm>
          <a:prstGeom prst="straightConnector1">
            <a:avLst/>
          </a:prstGeom>
          <a:noFill/>
          <a:ln w="19050" cap="flat" cmpd="sng">
            <a:solidFill>
              <a:srgbClr val="F3F3F3"/>
            </a:solidFill>
            <a:prstDash val="solid"/>
            <a:round/>
            <a:headEnd type="oval" w="med" len="med"/>
            <a:tailEnd type="oval" w="med" len="med"/>
          </a:ln>
        </p:spPr>
      </p:cxnSp>
      <p:sp>
        <p:nvSpPr>
          <p:cNvPr id="26" name="Google Shape;119;p26">
            <a:extLst>
              <a:ext uri="{FF2B5EF4-FFF2-40B4-BE49-F238E27FC236}">
                <a16:creationId xmlns:a16="http://schemas.microsoft.com/office/drawing/2014/main" id="{79C7AC6E-E650-4373-A741-D82BA0642816}"/>
              </a:ext>
            </a:extLst>
          </p:cNvPr>
          <p:cNvSpPr txBox="1">
            <a:spLocks/>
          </p:cNvSpPr>
          <p:nvPr/>
        </p:nvSpPr>
        <p:spPr>
          <a:xfrm>
            <a:off x="2551663" y="3169755"/>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DIFFICULTIES</a:t>
            </a:r>
          </a:p>
        </p:txBody>
      </p:sp>
      <p:sp>
        <p:nvSpPr>
          <p:cNvPr id="27" name="Google Shape;120;p26">
            <a:extLst>
              <a:ext uri="{FF2B5EF4-FFF2-40B4-BE49-F238E27FC236}">
                <a16:creationId xmlns:a16="http://schemas.microsoft.com/office/drawing/2014/main" id="{B45606AE-E3FD-477A-AC90-D103F6F222A7}"/>
              </a:ext>
            </a:extLst>
          </p:cNvPr>
          <p:cNvSpPr txBox="1">
            <a:spLocks/>
          </p:cNvSpPr>
          <p:nvPr/>
        </p:nvSpPr>
        <p:spPr>
          <a:xfrm>
            <a:off x="2551662" y="3496705"/>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pPr>
            <a:r>
              <a:rPr lang="en-US" dirty="0"/>
              <a:t>Various problems encountered during training</a:t>
            </a:r>
          </a:p>
        </p:txBody>
      </p:sp>
      <p:sp>
        <p:nvSpPr>
          <p:cNvPr id="28" name="Google Shape;121;p26">
            <a:extLst>
              <a:ext uri="{FF2B5EF4-FFF2-40B4-BE49-F238E27FC236}">
                <a16:creationId xmlns:a16="http://schemas.microsoft.com/office/drawing/2014/main" id="{35097D2F-C807-4DB8-9560-8EC21723A54C}"/>
              </a:ext>
            </a:extLst>
          </p:cNvPr>
          <p:cNvSpPr txBox="1">
            <a:spLocks/>
          </p:cNvSpPr>
          <p:nvPr/>
        </p:nvSpPr>
        <p:spPr>
          <a:xfrm>
            <a:off x="5883925" y="3170387"/>
            <a:ext cx="23391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RESULTS</a:t>
            </a:r>
          </a:p>
        </p:txBody>
      </p:sp>
      <p:sp>
        <p:nvSpPr>
          <p:cNvPr id="29" name="Google Shape;122;p26">
            <a:extLst>
              <a:ext uri="{FF2B5EF4-FFF2-40B4-BE49-F238E27FC236}">
                <a16:creationId xmlns:a16="http://schemas.microsoft.com/office/drawing/2014/main" id="{5CE95F10-B9E9-4F9E-8F9E-D14DFDC8413E}"/>
              </a:ext>
            </a:extLst>
          </p:cNvPr>
          <p:cNvSpPr txBox="1">
            <a:spLocks/>
          </p:cNvSpPr>
          <p:nvPr/>
        </p:nvSpPr>
        <p:spPr>
          <a:xfrm>
            <a:off x="5883925" y="3497362"/>
            <a:ext cx="2339100"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nSpc>
                <a:spcPct val="100000"/>
              </a:lnSpc>
              <a:spcAft>
                <a:spcPts val="1600"/>
              </a:spcAft>
            </a:pPr>
            <a:r>
              <a:rPr lang="en-US" dirty="0"/>
              <a:t>Generated images and statistics from the model</a:t>
            </a:r>
          </a:p>
        </p:txBody>
      </p:sp>
      <p:sp>
        <p:nvSpPr>
          <p:cNvPr id="30" name="Google Shape;123;p26">
            <a:extLst>
              <a:ext uri="{FF2B5EF4-FFF2-40B4-BE49-F238E27FC236}">
                <a16:creationId xmlns:a16="http://schemas.microsoft.com/office/drawing/2014/main" id="{5BAB8D85-7321-40E6-85CB-056D4DB30134}"/>
              </a:ext>
            </a:extLst>
          </p:cNvPr>
          <p:cNvSpPr txBox="1">
            <a:spLocks/>
          </p:cNvSpPr>
          <p:nvPr/>
        </p:nvSpPr>
        <p:spPr>
          <a:xfrm>
            <a:off x="1742687" y="3456605"/>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05</a:t>
            </a:r>
          </a:p>
        </p:txBody>
      </p:sp>
      <p:sp>
        <p:nvSpPr>
          <p:cNvPr id="31" name="Google Shape;125;p26">
            <a:extLst>
              <a:ext uri="{FF2B5EF4-FFF2-40B4-BE49-F238E27FC236}">
                <a16:creationId xmlns:a16="http://schemas.microsoft.com/office/drawing/2014/main" id="{449552B3-D7DC-4CA3-AA79-8C7A478578A7}"/>
              </a:ext>
            </a:extLst>
          </p:cNvPr>
          <p:cNvSpPr txBox="1">
            <a:spLocks/>
          </p:cNvSpPr>
          <p:nvPr/>
        </p:nvSpPr>
        <p:spPr>
          <a:xfrm>
            <a:off x="5087350" y="3475937"/>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4800"/>
              <a:buFont typeface="Rajdhani"/>
              <a:buNone/>
              <a:defRPr sz="24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4800"/>
              <a:buFont typeface="Rajdhani"/>
              <a:buNone/>
              <a:defRPr sz="4800" b="1" i="0" u="none" strike="noStrike" cap="none">
                <a:solidFill>
                  <a:srgbClr val="F3F3F3"/>
                </a:solidFill>
                <a:latin typeface="Rajdhani"/>
                <a:ea typeface="Rajdhani"/>
                <a:cs typeface="Rajdhani"/>
                <a:sym typeface="Rajdhani"/>
              </a:defRPr>
            </a:lvl9pPr>
          </a:lstStyle>
          <a:p>
            <a:r>
              <a:rPr lang="en" dirty="0"/>
              <a:t>06</a:t>
            </a:r>
          </a:p>
        </p:txBody>
      </p:sp>
      <p:cxnSp>
        <p:nvCxnSpPr>
          <p:cNvPr id="32" name="Google Shape;127;p26">
            <a:extLst>
              <a:ext uri="{FF2B5EF4-FFF2-40B4-BE49-F238E27FC236}">
                <a16:creationId xmlns:a16="http://schemas.microsoft.com/office/drawing/2014/main" id="{925E7269-CA23-4662-925F-92D7ABB34846}"/>
              </a:ext>
            </a:extLst>
          </p:cNvPr>
          <p:cNvCxnSpPr/>
          <p:nvPr/>
        </p:nvCxnSpPr>
        <p:spPr>
          <a:xfrm>
            <a:off x="2418888" y="336172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33" name="Google Shape;129;p26">
            <a:extLst>
              <a:ext uri="{FF2B5EF4-FFF2-40B4-BE49-F238E27FC236}">
                <a16:creationId xmlns:a16="http://schemas.microsoft.com/office/drawing/2014/main" id="{8F23E50D-4479-4A29-BCCA-ECB89C5E3163}"/>
              </a:ext>
            </a:extLst>
          </p:cNvPr>
          <p:cNvCxnSpPr/>
          <p:nvPr/>
        </p:nvCxnSpPr>
        <p:spPr>
          <a:xfrm>
            <a:off x="5763625" y="336172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093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GENERATED PORTRAITS</a:t>
            </a:r>
            <a:endParaRPr dirty="0"/>
          </a:p>
        </p:txBody>
      </p:sp>
      <p:graphicFrame>
        <p:nvGraphicFramePr>
          <p:cNvPr id="647" name="Google Shape;647;p33"/>
          <p:cNvGraphicFramePr/>
          <p:nvPr>
            <p:extLst>
              <p:ext uri="{D42A27DB-BD31-4B8C-83A1-F6EECF244321}">
                <p14:modId xmlns:p14="http://schemas.microsoft.com/office/powerpoint/2010/main" val="21312081"/>
              </p:ext>
            </p:extLst>
          </p:nvPr>
        </p:nvGraphicFramePr>
        <p:xfrm>
          <a:off x="457200" y="794260"/>
          <a:ext cx="8229600" cy="4023360"/>
        </p:xfrm>
        <a:graphic>
          <a:graphicData uri="http://schemas.openxmlformats.org/drawingml/2006/table">
            <a:tbl>
              <a:tblPr>
                <a:noFill/>
                <a:tableStyleId>{6F247783-9998-4557-A2FD-397511072E7C}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1931418477"/>
                    </a:ext>
                  </a:extLst>
                </a:gridCol>
                <a:gridCol w="2743200">
                  <a:extLst>
                    <a:ext uri="{9D8B030D-6E8A-4147-A177-3AD203B41FA5}">
                      <a16:colId xmlns:a16="http://schemas.microsoft.com/office/drawing/2014/main" val="3426451045"/>
                    </a:ext>
                  </a:extLst>
                </a:gridCol>
              </a:tblGrid>
              <a:tr h="2011680">
                <a:tc>
                  <a:txBody>
                    <a:bodyPr/>
                    <a:lstStyle/>
                    <a:p>
                      <a:pPr marL="0" lvl="0" indent="0" algn="ctr" rtl="0">
                        <a:spcBef>
                          <a:spcPts val="0"/>
                        </a:spcBef>
                        <a:spcAft>
                          <a:spcPts val="0"/>
                        </a:spcAft>
                        <a:buNone/>
                      </a:pPr>
                      <a:endParaRPr sz="1500" b="1" dirty="0">
                        <a:solidFill>
                          <a:srgbClr val="F3F3F3"/>
                        </a:solidFill>
                        <a:latin typeface="Rajdhani"/>
                        <a:ea typeface="Rajdhani"/>
                        <a:cs typeface="Rajdhani"/>
                        <a:sym typeface="Rajdhani"/>
                      </a:endParaRPr>
                    </a:p>
                  </a:txBody>
                  <a:tcPr marL="111174" marR="111174" marT="111174" marB="111174"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b="1" dirty="0">
                        <a:solidFill>
                          <a:srgbClr val="F3F3F3"/>
                        </a:solidFill>
                        <a:latin typeface="Rajdhani"/>
                        <a:ea typeface="Rajdhani"/>
                        <a:cs typeface="Rajdhani"/>
                        <a:sym typeface="Rajdhani"/>
                      </a:endParaRPr>
                    </a:p>
                  </a:txBody>
                  <a:tcPr marL="111174" marR="111174" marT="111174" marB="111174"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b="1">
                        <a:solidFill>
                          <a:srgbClr val="F3F3F3"/>
                        </a:solidFill>
                        <a:latin typeface="Rajdhani"/>
                        <a:ea typeface="Rajdhani"/>
                        <a:cs typeface="Rajdhani"/>
                        <a:sym typeface="Rajdhani"/>
                      </a:endParaRPr>
                    </a:p>
                  </a:txBody>
                  <a:tcPr marL="111174" marR="111174" marT="111174" marB="111174"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2011680">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11" name="Picture 10">
            <a:extLst>
              <a:ext uri="{FF2B5EF4-FFF2-40B4-BE49-F238E27FC236}">
                <a16:creationId xmlns:a16="http://schemas.microsoft.com/office/drawing/2014/main" id="{575E80F6-CB7D-43A2-9D70-983EBE9B29DC}"/>
              </a:ext>
            </a:extLst>
          </p:cNvPr>
          <p:cNvPicPr>
            <a:picLocks noChangeAspect="1"/>
          </p:cNvPicPr>
          <p:nvPr/>
        </p:nvPicPr>
        <p:blipFill>
          <a:blip r:embed="rId3"/>
          <a:stretch>
            <a:fillRect/>
          </a:stretch>
        </p:blipFill>
        <p:spPr>
          <a:xfrm>
            <a:off x="578003" y="876381"/>
            <a:ext cx="2486392" cy="1864794"/>
          </a:xfrm>
          <a:prstGeom prst="rect">
            <a:avLst/>
          </a:prstGeom>
        </p:spPr>
      </p:pic>
      <p:pic>
        <p:nvPicPr>
          <p:cNvPr id="13" name="Picture 12">
            <a:extLst>
              <a:ext uri="{FF2B5EF4-FFF2-40B4-BE49-F238E27FC236}">
                <a16:creationId xmlns:a16="http://schemas.microsoft.com/office/drawing/2014/main" id="{165DA2AC-B8BE-4E5F-BF47-935C06BDB697}"/>
              </a:ext>
            </a:extLst>
          </p:cNvPr>
          <p:cNvPicPr>
            <a:picLocks noChangeAspect="1"/>
          </p:cNvPicPr>
          <p:nvPr/>
        </p:nvPicPr>
        <p:blipFill>
          <a:blip r:embed="rId4"/>
          <a:stretch>
            <a:fillRect/>
          </a:stretch>
        </p:blipFill>
        <p:spPr>
          <a:xfrm>
            <a:off x="3328804" y="876381"/>
            <a:ext cx="2486392" cy="1864794"/>
          </a:xfrm>
          <a:prstGeom prst="rect">
            <a:avLst/>
          </a:prstGeom>
        </p:spPr>
      </p:pic>
      <p:pic>
        <p:nvPicPr>
          <p:cNvPr id="15" name="Picture 14">
            <a:extLst>
              <a:ext uri="{FF2B5EF4-FFF2-40B4-BE49-F238E27FC236}">
                <a16:creationId xmlns:a16="http://schemas.microsoft.com/office/drawing/2014/main" id="{7CD7B7A4-9B29-4B88-BDA8-A9DEB11EE9CC}"/>
              </a:ext>
            </a:extLst>
          </p:cNvPr>
          <p:cNvPicPr>
            <a:picLocks noChangeAspect="1"/>
          </p:cNvPicPr>
          <p:nvPr/>
        </p:nvPicPr>
        <p:blipFill>
          <a:blip r:embed="rId5"/>
          <a:stretch>
            <a:fillRect/>
          </a:stretch>
        </p:blipFill>
        <p:spPr>
          <a:xfrm>
            <a:off x="6079605" y="876381"/>
            <a:ext cx="2486392" cy="1864794"/>
          </a:xfrm>
          <a:prstGeom prst="rect">
            <a:avLst/>
          </a:prstGeom>
        </p:spPr>
      </p:pic>
      <p:pic>
        <p:nvPicPr>
          <p:cNvPr id="17" name="Picture 16">
            <a:extLst>
              <a:ext uri="{FF2B5EF4-FFF2-40B4-BE49-F238E27FC236}">
                <a16:creationId xmlns:a16="http://schemas.microsoft.com/office/drawing/2014/main" id="{1F9EE3BF-7052-412D-A97C-A197F45EAA03}"/>
              </a:ext>
            </a:extLst>
          </p:cNvPr>
          <p:cNvPicPr>
            <a:picLocks noChangeAspect="1"/>
          </p:cNvPicPr>
          <p:nvPr/>
        </p:nvPicPr>
        <p:blipFill>
          <a:blip r:embed="rId6"/>
          <a:stretch>
            <a:fillRect/>
          </a:stretch>
        </p:blipFill>
        <p:spPr>
          <a:xfrm>
            <a:off x="578003" y="2853377"/>
            <a:ext cx="2486392" cy="1864795"/>
          </a:xfrm>
          <a:prstGeom prst="rect">
            <a:avLst/>
          </a:prstGeom>
        </p:spPr>
      </p:pic>
      <p:pic>
        <p:nvPicPr>
          <p:cNvPr id="21" name="Picture 20">
            <a:extLst>
              <a:ext uri="{FF2B5EF4-FFF2-40B4-BE49-F238E27FC236}">
                <a16:creationId xmlns:a16="http://schemas.microsoft.com/office/drawing/2014/main" id="{4070AD79-5B8C-47C9-9C83-DF2220A904D6}"/>
              </a:ext>
            </a:extLst>
          </p:cNvPr>
          <p:cNvPicPr>
            <a:picLocks noChangeAspect="1"/>
          </p:cNvPicPr>
          <p:nvPr/>
        </p:nvPicPr>
        <p:blipFill>
          <a:blip r:embed="rId7"/>
          <a:stretch>
            <a:fillRect/>
          </a:stretch>
        </p:blipFill>
        <p:spPr>
          <a:xfrm>
            <a:off x="3328804" y="2853377"/>
            <a:ext cx="2486392" cy="1864795"/>
          </a:xfrm>
          <a:prstGeom prst="rect">
            <a:avLst/>
          </a:prstGeom>
        </p:spPr>
      </p:pic>
      <p:pic>
        <p:nvPicPr>
          <p:cNvPr id="23" name="Picture 22">
            <a:extLst>
              <a:ext uri="{FF2B5EF4-FFF2-40B4-BE49-F238E27FC236}">
                <a16:creationId xmlns:a16="http://schemas.microsoft.com/office/drawing/2014/main" id="{18E5A78F-D8F9-4788-8899-4C56915165B7}"/>
              </a:ext>
            </a:extLst>
          </p:cNvPr>
          <p:cNvPicPr>
            <a:picLocks noChangeAspect="1"/>
          </p:cNvPicPr>
          <p:nvPr/>
        </p:nvPicPr>
        <p:blipFill>
          <a:blip r:embed="rId8"/>
          <a:stretch>
            <a:fillRect/>
          </a:stretch>
        </p:blipFill>
        <p:spPr>
          <a:xfrm>
            <a:off x="6079605" y="2853378"/>
            <a:ext cx="2486392" cy="1864794"/>
          </a:xfrm>
          <a:prstGeom prst="rect">
            <a:avLst/>
          </a:prstGeom>
        </p:spPr>
      </p:pic>
    </p:spTree>
    <p:extLst>
      <p:ext uri="{BB962C8B-B14F-4D97-AF65-F5344CB8AC3E}">
        <p14:creationId xmlns:p14="http://schemas.microsoft.com/office/powerpoint/2010/main" val="3357036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093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GENERATED PORTRAITS</a:t>
            </a:r>
            <a:endParaRPr dirty="0"/>
          </a:p>
        </p:txBody>
      </p:sp>
      <p:graphicFrame>
        <p:nvGraphicFramePr>
          <p:cNvPr id="647" name="Google Shape;647;p33"/>
          <p:cNvGraphicFramePr/>
          <p:nvPr>
            <p:extLst>
              <p:ext uri="{D42A27DB-BD31-4B8C-83A1-F6EECF244321}">
                <p14:modId xmlns:p14="http://schemas.microsoft.com/office/powerpoint/2010/main" val="625444886"/>
              </p:ext>
            </p:extLst>
          </p:nvPr>
        </p:nvGraphicFramePr>
        <p:xfrm>
          <a:off x="457200" y="794260"/>
          <a:ext cx="8229600" cy="4023360"/>
        </p:xfrm>
        <a:graphic>
          <a:graphicData uri="http://schemas.openxmlformats.org/drawingml/2006/table">
            <a:tbl>
              <a:tblPr>
                <a:noFill/>
                <a:tableStyleId>{6F247783-9998-4557-A2FD-397511072E7C}</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1931418477"/>
                    </a:ext>
                  </a:extLst>
                </a:gridCol>
                <a:gridCol w="2743200">
                  <a:extLst>
                    <a:ext uri="{9D8B030D-6E8A-4147-A177-3AD203B41FA5}">
                      <a16:colId xmlns:a16="http://schemas.microsoft.com/office/drawing/2014/main" val="3426451045"/>
                    </a:ext>
                  </a:extLst>
                </a:gridCol>
              </a:tblGrid>
              <a:tr h="2011680">
                <a:tc>
                  <a:txBody>
                    <a:bodyPr/>
                    <a:lstStyle/>
                    <a:p>
                      <a:pPr marL="0" lvl="0" indent="0" algn="ctr" rtl="0">
                        <a:spcBef>
                          <a:spcPts val="0"/>
                        </a:spcBef>
                        <a:spcAft>
                          <a:spcPts val="0"/>
                        </a:spcAft>
                        <a:buNone/>
                      </a:pPr>
                      <a:endParaRPr sz="1500" b="1" dirty="0">
                        <a:solidFill>
                          <a:srgbClr val="F3F3F3"/>
                        </a:solidFill>
                        <a:latin typeface="Rajdhani"/>
                        <a:ea typeface="Rajdhani"/>
                        <a:cs typeface="Rajdhani"/>
                        <a:sym typeface="Rajdhani"/>
                      </a:endParaRPr>
                    </a:p>
                  </a:txBody>
                  <a:tcPr marL="111174" marR="111174" marT="111174" marB="111174"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b="1" dirty="0">
                        <a:solidFill>
                          <a:srgbClr val="F3F3F3"/>
                        </a:solidFill>
                        <a:latin typeface="Rajdhani"/>
                        <a:ea typeface="Rajdhani"/>
                        <a:cs typeface="Rajdhani"/>
                        <a:sym typeface="Rajdhani"/>
                      </a:endParaRPr>
                    </a:p>
                  </a:txBody>
                  <a:tcPr marL="111174" marR="111174" marT="111174" marB="111174"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b="1">
                        <a:solidFill>
                          <a:srgbClr val="F3F3F3"/>
                        </a:solidFill>
                        <a:latin typeface="Rajdhani"/>
                        <a:ea typeface="Rajdhani"/>
                        <a:cs typeface="Rajdhani"/>
                        <a:sym typeface="Rajdhani"/>
                      </a:endParaRPr>
                    </a:p>
                  </a:txBody>
                  <a:tcPr marL="111174" marR="111174" marT="111174" marB="111174"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lgn="ctr">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0"/>
                  </a:ext>
                </a:extLst>
              </a:tr>
              <a:tr h="2011680">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lgn="ctr">
                      <a:solidFill>
                        <a:srgbClr val="F3F3F3"/>
                      </a:solidFill>
                      <a:prstDash val="solid"/>
                      <a:round/>
                      <a:headEnd type="none" w="sm" len="sm"/>
                      <a:tailEnd type="none" w="sm" len="sm"/>
                    </a:lnL>
                    <a:lnR w="19050" cap="flat" cmpd="sng" algn="ctr">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tc>
                  <a:txBody>
                    <a:bodyPr/>
                    <a:lstStyle/>
                    <a:p>
                      <a:pPr marL="0" lvl="0" indent="0" algn="ctr" rtl="0">
                        <a:spcBef>
                          <a:spcPts val="0"/>
                        </a:spcBef>
                        <a:spcAft>
                          <a:spcPts val="0"/>
                        </a:spcAft>
                        <a:buNone/>
                      </a:pPr>
                      <a:endParaRPr sz="1500" dirty="0">
                        <a:solidFill>
                          <a:srgbClr val="F3F3F3"/>
                        </a:solidFill>
                        <a:latin typeface="Fira Sans Condensed Light"/>
                        <a:ea typeface="Fira Sans Condensed Light"/>
                        <a:cs typeface="Fira Sans Condensed Light"/>
                        <a:sym typeface="Fira Sans Condensed Light"/>
                      </a:endParaRPr>
                    </a:p>
                  </a:txBody>
                  <a:tcPr marL="111174" marR="111174" marT="111174" marB="111174" anchor="ctr">
                    <a:lnL w="19050" cap="flat" cmpd="sng" algn="ctr">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lgn="ctr">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570"/>
                      </a:srgbClr>
                    </a:solid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D23B394F-749B-42EA-AB09-9D3FDF514352}"/>
              </a:ext>
            </a:extLst>
          </p:cNvPr>
          <p:cNvPicPr>
            <a:picLocks noChangeAspect="1"/>
          </p:cNvPicPr>
          <p:nvPr/>
        </p:nvPicPr>
        <p:blipFill>
          <a:blip r:embed="rId3"/>
          <a:stretch>
            <a:fillRect/>
          </a:stretch>
        </p:blipFill>
        <p:spPr>
          <a:xfrm>
            <a:off x="618318" y="861170"/>
            <a:ext cx="2487168" cy="1865376"/>
          </a:xfrm>
          <a:prstGeom prst="rect">
            <a:avLst/>
          </a:prstGeom>
        </p:spPr>
      </p:pic>
      <p:pic>
        <p:nvPicPr>
          <p:cNvPr id="5" name="Picture 4">
            <a:extLst>
              <a:ext uri="{FF2B5EF4-FFF2-40B4-BE49-F238E27FC236}">
                <a16:creationId xmlns:a16="http://schemas.microsoft.com/office/drawing/2014/main" id="{F41D57B5-1821-4F2F-B819-B3CCEDD9744D}"/>
              </a:ext>
            </a:extLst>
          </p:cNvPr>
          <p:cNvPicPr>
            <a:picLocks noChangeAspect="1"/>
          </p:cNvPicPr>
          <p:nvPr/>
        </p:nvPicPr>
        <p:blipFill>
          <a:blip r:embed="rId4"/>
          <a:stretch>
            <a:fillRect/>
          </a:stretch>
        </p:blipFill>
        <p:spPr>
          <a:xfrm>
            <a:off x="3328416" y="864225"/>
            <a:ext cx="2487168" cy="1865376"/>
          </a:xfrm>
          <a:prstGeom prst="rect">
            <a:avLst/>
          </a:prstGeom>
        </p:spPr>
      </p:pic>
      <p:pic>
        <p:nvPicPr>
          <p:cNvPr id="7" name="Picture 6">
            <a:extLst>
              <a:ext uri="{FF2B5EF4-FFF2-40B4-BE49-F238E27FC236}">
                <a16:creationId xmlns:a16="http://schemas.microsoft.com/office/drawing/2014/main" id="{ACD1DA56-6DEA-44E0-80BF-3D2D1F625FEB}"/>
              </a:ext>
            </a:extLst>
          </p:cNvPr>
          <p:cNvPicPr>
            <a:picLocks noChangeAspect="1"/>
          </p:cNvPicPr>
          <p:nvPr/>
        </p:nvPicPr>
        <p:blipFill>
          <a:blip r:embed="rId5"/>
          <a:stretch>
            <a:fillRect/>
          </a:stretch>
        </p:blipFill>
        <p:spPr>
          <a:xfrm>
            <a:off x="6038514" y="861170"/>
            <a:ext cx="2487168" cy="1865376"/>
          </a:xfrm>
          <a:prstGeom prst="rect">
            <a:avLst/>
          </a:prstGeom>
        </p:spPr>
      </p:pic>
      <p:pic>
        <p:nvPicPr>
          <p:cNvPr id="9" name="Picture 8">
            <a:extLst>
              <a:ext uri="{FF2B5EF4-FFF2-40B4-BE49-F238E27FC236}">
                <a16:creationId xmlns:a16="http://schemas.microsoft.com/office/drawing/2014/main" id="{5016F9C9-B70C-492E-979B-7843D5F1C9A3}"/>
              </a:ext>
            </a:extLst>
          </p:cNvPr>
          <p:cNvPicPr>
            <a:picLocks noChangeAspect="1"/>
          </p:cNvPicPr>
          <p:nvPr/>
        </p:nvPicPr>
        <p:blipFill>
          <a:blip r:embed="rId6"/>
          <a:stretch>
            <a:fillRect/>
          </a:stretch>
        </p:blipFill>
        <p:spPr>
          <a:xfrm>
            <a:off x="616949" y="2869111"/>
            <a:ext cx="2487168" cy="1865376"/>
          </a:xfrm>
          <a:prstGeom prst="rect">
            <a:avLst/>
          </a:prstGeom>
        </p:spPr>
      </p:pic>
      <p:pic>
        <p:nvPicPr>
          <p:cNvPr id="19" name="Picture 18">
            <a:extLst>
              <a:ext uri="{FF2B5EF4-FFF2-40B4-BE49-F238E27FC236}">
                <a16:creationId xmlns:a16="http://schemas.microsoft.com/office/drawing/2014/main" id="{B41C42FC-0045-4D39-8A6A-AF5E562A36B4}"/>
              </a:ext>
            </a:extLst>
          </p:cNvPr>
          <p:cNvPicPr>
            <a:picLocks noChangeAspect="1"/>
          </p:cNvPicPr>
          <p:nvPr/>
        </p:nvPicPr>
        <p:blipFill>
          <a:blip r:embed="rId7"/>
          <a:stretch>
            <a:fillRect/>
          </a:stretch>
        </p:blipFill>
        <p:spPr>
          <a:xfrm>
            <a:off x="3328416" y="2869111"/>
            <a:ext cx="2487168" cy="1865376"/>
          </a:xfrm>
          <a:prstGeom prst="rect">
            <a:avLst/>
          </a:prstGeom>
        </p:spPr>
      </p:pic>
      <p:pic>
        <p:nvPicPr>
          <p:cNvPr id="22" name="Picture 21">
            <a:extLst>
              <a:ext uri="{FF2B5EF4-FFF2-40B4-BE49-F238E27FC236}">
                <a16:creationId xmlns:a16="http://schemas.microsoft.com/office/drawing/2014/main" id="{F0B2A7E0-5D25-4BE1-AAE6-5C5428772535}"/>
              </a:ext>
            </a:extLst>
          </p:cNvPr>
          <p:cNvPicPr>
            <a:picLocks noChangeAspect="1"/>
          </p:cNvPicPr>
          <p:nvPr/>
        </p:nvPicPr>
        <p:blipFill>
          <a:blip r:embed="rId8"/>
          <a:stretch>
            <a:fillRect/>
          </a:stretch>
        </p:blipFill>
        <p:spPr>
          <a:xfrm>
            <a:off x="6038514" y="2869111"/>
            <a:ext cx="2487168" cy="1865376"/>
          </a:xfrm>
          <a:prstGeom prst="rect">
            <a:avLst/>
          </a:prstGeom>
        </p:spPr>
      </p:pic>
    </p:spTree>
    <p:extLst>
      <p:ext uri="{BB962C8B-B14F-4D97-AF65-F5344CB8AC3E}">
        <p14:creationId xmlns:p14="http://schemas.microsoft.com/office/powerpoint/2010/main" val="279767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093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GENERATED PORTRAITS – EPOCH 200</a:t>
            </a:r>
            <a:endParaRPr dirty="0"/>
          </a:p>
        </p:txBody>
      </p:sp>
      <p:sp>
        <p:nvSpPr>
          <p:cNvPr id="12" name="Google Shape;684;p35">
            <a:extLst>
              <a:ext uri="{FF2B5EF4-FFF2-40B4-BE49-F238E27FC236}">
                <a16:creationId xmlns:a16="http://schemas.microsoft.com/office/drawing/2014/main" id="{CE114521-113F-466B-8F8E-75AF3D3B1E3E}"/>
              </a:ext>
            </a:extLst>
          </p:cNvPr>
          <p:cNvSpPr txBox="1">
            <a:spLocks/>
          </p:cNvSpPr>
          <p:nvPr/>
        </p:nvSpPr>
        <p:spPr>
          <a:xfrm>
            <a:off x="6081221" y="923159"/>
            <a:ext cx="2638290" cy="389655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As expected, the model starts generating noise (epoch 10) . Then around epoch 30, the outlines of faces begin to show, with eyes, noses, and mouths in their relatively appropriate locations.</a:t>
            </a:r>
          </a:p>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By epoch 60, the model seems to have learned what a “face” is at a high level, although there still exists many disfigured photos.</a:t>
            </a:r>
          </a:p>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By epoch 100 and 150, the machine evolves to understand the fine details such as hair and background. Most photos still look very fake to the human eye.</a:t>
            </a:r>
          </a:p>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By epoch 200, the machine becomes capable of outputting a couple of faces which are very realistic.</a:t>
            </a:r>
          </a:p>
          <a:p>
            <a:pPr marL="171450" indent="-171450">
              <a:spcAft>
                <a:spcPts val="1600"/>
              </a:spcAft>
              <a:buClr>
                <a:schemeClr val="tx2"/>
              </a:buClr>
              <a:buFont typeface="Arial" panose="020B0604020202020204" pitchFamily="34" charset="0"/>
              <a:buChar char="•"/>
            </a:pPr>
            <a:endParaRPr lang="en-US" sz="1200" dirty="0">
              <a:solidFill>
                <a:schemeClr val="tx2"/>
              </a:solidFill>
              <a:latin typeface="Fira Sans Condensed Light" panose="020B0604020202020204" charset="0"/>
            </a:endParaRPr>
          </a:p>
          <a:p>
            <a:pPr marL="171450" indent="-171450">
              <a:spcAft>
                <a:spcPts val="1600"/>
              </a:spcAft>
              <a:buClr>
                <a:schemeClr val="tx2"/>
              </a:buClr>
              <a:buFont typeface="Arial" panose="020B0604020202020204" pitchFamily="34" charset="0"/>
              <a:buChar char="•"/>
            </a:pPr>
            <a:endParaRPr lang="en-US" sz="1200" dirty="0">
              <a:solidFill>
                <a:schemeClr val="tx2"/>
              </a:solidFill>
              <a:latin typeface="Fira Sans Condensed Light" panose="020B0604020202020204" charset="0"/>
            </a:endParaRPr>
          </a:p>
        </p:txBody>
      </p:sp>
      <p:grpSp>
        <p:nvGrpSpPr>
          <p:cNvPr id="8" name="Group 7">
            <a:extLst>
              <a:ext uri="{FF2B5EF4-FFF2-40B4-BE49-F238E27FC236}">
                <a16:creationId xmlns:a16="http://schemas.microsoft.com/office/drawing/2014/main" id="{D6E1BAF3-5E70-4818-A69C-072666AAE4A6}"/>
              </a:ext>
            </a:extLst>
          </p:cNvPr>
          <p:cNvGrpSpPr/>
          <p:nvPr/>
        </p:nvGrpSpPr>
        <p:grpSpPr>
          <a:xfrm>
            <a:off x="624722" y="923159"/>
            <a:ext cx="5195400" cy="3896550"/>
            <a:chOff x="624722" y="923159"/>
            <a:chExt cx="5195400" cy="3896550"/>
          </a:xfrm>
        </p:grpSpPr>
        <p:pic>
          <p:nvPicPr>
            <p:cNvPr id="4" name="Picture 3">
              <a:extLst>
                <a:ext uri="{FF2B5EF4-FFF2-40B4-BE49-F238E27FC236}">
                  <a16:creationId xmlns:a16="http://schemas.microsoft.com/office/drawing/2014/main" id="{7A831E65-F520-4D50-8DBE-0BF29EEEFBDF}"/>
                </a:ext>
              </a:extLst>
            </p:cNvPr>
            <p:cNvPicPr>
              <a:picLocks noChangeAspect="1"/>
            </p:cNvPicPr>
            <p:nvPr/>
          </p:nvPicPr>
          <p:blipFill>
            <a:blip r:embed="rId3"/>
            <a:stretch>
              <a:fillRect/>
            </a:stretch>
          </p:blipFill>
          <p:spPr>
            <a:xfrm>
              <a:off x="624722" y="923159"/>
              <a:ext cx="5195400" cy="3896550"/>
            </a:xfrm>
            <a:prstGeom prst="rect">
              <a:avLst/>
            </a:prstGeom>
          </p:spPr>
        </p:pic>
        <p:sp>
          <p:nvSpPr>
            <p:cNvPr id="6" name="Rectangle 5">
              <a:extLst>
                <a:ext uri="{FF2B5EF4-FFF2-40B4-BE49-F238E27FC236}">
                  <a16:creationId xmlns:a16="http://schemas.microsoft.com/office/drawing/2014/main" id="{0089E90B-CDC5-40AE-8C16-E4F1D8D19B0B}"/>
                </a:ext>
              </a:extLst>
            </p:cNvPr>
            <p:cNvSpPr/>
            <p:nvPr/>
          </p:nvSpPr>
          <p:spPr>
            <a:xfrm>
              <a:off x="2169197" y="136826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979F37-42E2-4219-A882-E1496EA5F081}"/>
                </a:ext>
              </a:extLst>
            </p:cNvPr>
            <p:cNvSpPr/>
            <p:nvPr/>
          </p:nvSpPr>
          <p:spPr>
            <a:xfrm>
              <a:off x="3836698" y="136826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C1814A-E38F-410E-98EE-66FE5B778A49}"/>
                </a:ext>
              </a:extLst>
            </p:cNvPr>
            <p:cNvSpPr/>
            <p:nvPr/>
          </p:nvSpPr>
          <p:spPr>
            <a:xfrm>
              <a:off x="1333778" y="322932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659FDCF-6431-4AF6-9DD7-EF9E8F0E7B46}"/>
                </a:ext>
              </a:extLst>
            </p:cNvPr>
            <p:cNvSpPr/>
            <p:nvPr/>
          </p:nvSpPr>
          <p:spPr>
            <a:xfrm>
              <a:off x="4664330" y="322932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8C47CC-0099-449C-8BB7-79D7D2E2D88D}"/>
                </a:ext>
              </a:extLst>
            </p:cNvPr>
            <p:cNvSpPr/>
            <p:nvPr/>
          </p:nvSpPr>
          <p:spPr>
            <a:xfrm>
              <a:off x="4664329" y="384337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ABB9C27-D3F4-4005-8374-57AF7A2FD693}"/>
                </a:ext>
              </a:extLst>
            </p:cNvPr>
            <p:cNvSpPr/>
            <p:nvPr/>
          </p:nvSpPr>
          <p:spPr>
            <a:xfrm>
              <a:off x="4664329" y="261527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236E46-150F-4BC2-90E7-956834F6D8C7}"/>
                </a:ext>
              </a:extLst>
            </p:cNvPr>
            <p:cNvSpPr/>
            <p:nvPr/>
          </p:nvSpPr>
          <p:spPr>
            <a:xfrm>
              <a:off x="2169197" y="384337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5B75B2-9C82-4549-A8C9-B7CB5F90FAB6}"/>
                </a:ext>
              </a:extLst>
            </p:cNvPr>
            <p:cNvSpPr/>
            <p:nvPr/>
          </p:nvSpPr>
          <p:spPr>
            <a:xfrm>
              <a:off x="1333777" y="261527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0276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000" y="10935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GENERATED PORTRAITS – EPOCH 200</a:t>
            </a:r>
            <a:endParaRPr dirty="0"/>
          </a:p>
        </p:txBody>
      </p:sp>
      <p:sp>
        <p:nvSpPr>
          <p:cNvPr id="12" name="Google Shape;684;p35">
            <a:extLst>
              <a:ext uri="{FF2B5EF4-FFF2-40B4-BE49-F238E27FC236}">
                <a16:creationId xmlns:a16="http://schemas.microsoft.com/office/drawing/2014/main" id="{CE114521-113F-466B-8F8E-75AF3D3B1E3E}"/>
              </a:ext>
            </a:extLst>
          </p:cNvPr>
          <p:cNvSpPr txBox="1">
            <a:spLocks/>
          </p:cNvSpPr>
          <p:nvPr/>
        </p:nvSpPr>
        <p:spPr>
          <a:xfrm>
            <a:off x="6081221" y="923159"/>
            <a:ext cx="2638290" cy="389655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However, not all photos are realistic. There still exists some photos which clearly look fake.</a:t>
            </a:r>
          </a:p>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To generate hyper-realistic images the number of epochs, image resolution, and dataset size should be greatly increased. In addition, the model architecture should become more complicated and advanced in order to facilitate such a process.</a:t>
            </a:r>
          </a:p>
          <a:p>
            <a:pPr marL="171450" indent="-171450">
              <a:spcAft>
                <a:spcPts val="1600"/>
              </a:spcAft>
              <a:buClr>
                <a:schemeClr val="tx2"/>
              </a:buClr>
              <a:buFont typeface="Arial" panose="020B0604020202020204" pitchFamily="34" charset="0"/>
              <a:buChar char="•"/>
            </a:pPr>
            <a:r>
              <a:rPr lang="en-US" sz="1200" dirty="0">
                <a:solidFill>
                  <a:schemeClr val="tx2"/>
                </a:solidFill>
                <a:latin typeface="Fira Sans Condensed Light" panose="020B0604020202020204" charset="0"/>
              </a:rPr>
              <a:t>One interesting point is that most of the generated outputs have “feminine” features even though the dataset was balanced in terms of gender. The reason for this phenomenon is unknown.</a:t>
            </a:r>
          </a:p>
        </p:txBody>
      </p:sp>
      <p:pic>
        <p:nvPicPr>
          <p:cNvPr id="3" name="Picture 2">
            <a:extLst>
              <a:ext uri="{FF2B5EF4-FFF2-40B4-BE49-F238E27FC236}">
                <a16:creationId xmlns:a16="http://schemas.microsoft.com/office/drawing/2014/main" id="{13EBD36D-79CF-4B5E-B4FA-57B7735F7151}"/>
              </a:ext>
            </a:extLst>
          </p:cNvPr>
          <p:cNvPicPr>
            <a:picLocks noChangeAspect="1"/>
          </p:cNvPicPr>
          <p:nvPr/>
        </p:nvPicPr>
        <p:blipFill>
          <a:blip r:embed="rId3"/>
          <a:stretch>
            <a:fillRect/>
          </a:stretch>
        </p:blipFill>
        <p:spPr>
          <a:xfrm>
            <a:off x="614645" y="923159"/>
            <a:ext cx="5195400" cy="3896550"/>
          </a:xfrm>
          <a:prstGeom prst="rect">
            <a:avLst/>
          </a:prstGeom>
        </p:spPr>
      </p:pic>
      <p:sp>
        <p:nvSpPr>
          <p:cNvPr id="19" name="Rectangle 18">
            <a:extLst>
              <a:ext uri="{FF2B5EF4-FFF2-40B4-BE49-F238E27FC236}">
                <a16:creationId xmlns:a16="http://schemas.microsoft.com/office/drawing/2014/main" id="{1056A1F2-3CA5-4953-A541-47B01FDEEA43}"/>
              </a:ext>
            </a:extLst>
          </p:cNvPr>
          <p:cNvSpPr/>
          <p:nvPr/>
        </p:nvSpPr>
        <p:spPr>
          <a:xfrm>
            <a:off x="1321542" y="1991074"/>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8D257FF-4F71-4EA2-A1D3-0CA644B5AE91}"/>
              </a:ext>
            </a:extLst>
          </p:cNvPr>
          <p:cNvSpPr/>
          <p:nvPr/>
        </p:nvSpPr>
        <p:spPr>
          <a:xfrm>
            <a:off x="2162523" y="3243783"/>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D4F4393-0613-4326-9F87-97DC3407E5B2}"/>
              </a:ext>
            </a:extLst>
          </p:cNvPr>
          <p:cNvSpPr/>
          <p:nvPr/>
        </p:nvSpPr>
        <p:spPr>
          <a:xfrm>
            <a:off x="2981006" y="322793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5AAE6A51-7517-4DA8-A7DE-754FEE4DBB48}"/>
              </a:ext>
            </a:extLst>
          </p:cNvPr>
          <p:cNvSpPr/>
          <p:nvPr/>
        </p:nvSpPr>
        <p:spPr>
          <a:xfrm>
            <a:off x="2981006" y="1997748"/>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D28C071-E020-48AB-94A6-2BED910698D1}"/>
              </a:ext>
            </a:extLst>
          </p:cNvPr>
          <p:cNvSpPr/>
          <p:nvPr/>
        </p:nvSpPr>
        <p:spPr>
          <a:xfrm>
            <a:off x="2981006" y="136826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8E2CE09-1984-439F-952C-179015A1AA24}"/>
              </a:ext>
            </a:extLst>
          </p:cNvPr>
          <p:cNvSpPr/>
          <p:nvPr/>
        </p:nvSpPr>
        <p:spPr>
          <a:xfrm>
            <a:off x="4645419" y="1368262"/>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C66DB6A-1E9F-4BA3-BFA8-AEE2877858C7}"/>
              </a:ext>
            </a:extLst>
          </p:cNvPr>
          <p:cNvSpPr/>
          <p:nvPr/>
        </p:nvSpPr>
        <p:spPr>
          <a:xfrm>
            <a:off x="2162523" y="2611129"/>
            <a:ext cx="580677" cy="560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69713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37634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STATISTICS</a:t>
            </a:r>
            <a:endParaRPr sz="3000" dirty="0">
              <a:solidFill>
                <a:srgbClr val="F3F3F3"/>
              </a:solidFill>
            </a:endParaRPr>
          </a:p>
        </p:txBody>
      </p:sp>
      <p:sp>
        <p:nvSpPr>
          <p:cNvPr id="161" name="Google Shape;161;p29"/>
          <p:cNvSpPr txBox="1">
            <a:spLocks noGrp="1"/>
          </p:cNvSpPr>
          <p:nvPr>
            <p:ph type="subTitle" idx="1"/>
          </p:nvPr>
        </p:nvSpPr>
        <p:spPr>
          <a:xfrm>
            <a:off x="623593" y="2983474"/>
            <a:ext cx="2251762" cy="798648"/>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900" dirty="0"/>
              <a:t>T</a:t>
            </a:r>
            <a:r>
              <a:rPr lang="en-US" sz="900" dirty="0"/>
              <a:t>h</a:t>
            </a:r>
            <a:r>
              <a:rPr lang="en" sz="900" dirty="0"/>
              <a:t>e binary crossentropy losses for the discriminators were started off very high but quickly settled to around 0.2-0.4. It is hard to recognize by this graph due to the outliers, however there was a gradual decline in loss over many epochs.</a:t>
            </a:r>
            <a:endParaRPr sz="900" dirty="0">
              <a:solidFill>
                <a:srgbClr val="F3F3F3"/>
              </a:solidFill>
            </a:endParaRPr>
          </a:p>
        </p:txBody>
      </p:sp>
      <p:sp>
        <p:nvSpPr>
          <p:cNvPr id="162" name="Google Shape;162;p29"/>
          <p:cNvSpPr txBox="1">
            <a:spLocks noGrp="1"/>
          </p:cNvSpPr>
          <p:nvPr>
            <p:ph type="subTitle" idx="2"/>
          </p:nvPr>
        </p:nvSpPr>
        <p:spPr>
          <a:xfrm>
            <a:off x="6362450" y="2983474"/>
            <a:ext cx="2060700" cy="798648"/>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900" dirty="0">
                <a:solidFill>
                  <a:schemeClr val="lt2"/>
                </a:solidFill>
              </a:rPr>
              <a:t>The discriminator’s accuracies remained around 85-95% for the 200 epochs. The discriminator became slightly less accurate at determining real photos from fake ones as the epochs progressed</a:t>
            </a:r>
            <a:endParaRPr sz="900" dirty="0"/>
          </a:p>
        </p:txBody>
      </p:sp>
      <p:sp>
        <p:nvSpPr>
          <p:cNvPr id="163" name="Google Shape;163;p29"/>
          <p:cNvSpPr txBox="1">
            <a:spLocks noGrp="1"/>
          </p:cNvSpPr>
          <p:nvPr>
            <p:ph type="subTitle" idx="3"/>
          </p:nvPr>
        </p:nvSpPr>
        <p:spPr>
          <a:xfrm>
            <a:off x="3493459" y="2571750"/>
            <a:ext cx="2156231" cy="1210372"/>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900" dirty="0"/>
              <a:t>The binary crossentroy losses on t</a:t>
            </a:r>
            <a:r>
              <a:rPr lang="en-US" sz="900" dirty="0"/>
              <a:t>he generators show a clear pattern with decreasing variance. It settled around 3-5.</a:t>
            </a:r>
            <a:endParaRPr sz="900" dirty="0">
              <a:solidFill>
                <a:srgbClr val="F3F3F3"/>
              </a:solidFill>
            </a:endParaRPr>
          </a:p>
        </p:txBody>
      </p:sp>
      <p:sp>
        <p:nvSpPr>
          <p:cNvPr id="164" name="Google Shape;164;p29"/>
          <p:cNvSpPr txBox="1">
            <a:spLocks noGrp="1"/>
          </p:cNvSpPr>
          <p:nvPr>
            <p:ph type="title"/>
          </p:nvPr>
        </p:nvSpPr>
        <p:spPr>
          <a:xfrm>
            <a:off x="980700" y="394381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DISCRIMINATOR LOSSES</a:t>
            </a:r>
            <a:endParaRPr sz="1600" dirty="0"/>
          </a:p>
        </p:txBody>
      </p:sp>
      <p:sp>
        <p:nvSpPr>
          <p:cNvPr id="165" name="Google Shape;165;p29"/>
          <p:cNvSpPr txBox="1">
            <a:spLocks noGrp="1"/>
          </p:cNvSpPr>
          <p:nvPr>
            <p:ph type="title" idx="4"/>
          </p:nvPr>
        </p:nvSpPr>
        <p:spPr>
          <a:xfrm>
            <a:off x="6623150" y="394381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DISCRIMINATOR ACCURACIES</a:t>
            </a:r>
            <a:endParaRPr sz="1600" dirty="0"/>
          </a:p>
        </p:txBody>
      </p:sp>
      <p:sp>
        <p:nvSpPr>
          <p:cNvPr id="166" name="Google Shape;166;p29"/>
          <p:cNvSpPr txBox="1">
            <a:spLocks noGrp="1"/>
          </p:cNvSpPr>
          <p:nvPr>
            <p:ph type="title" idx="5"/>
          </p:nvPr>
        </p:nvSpPr>
        <p:spPr>
          <a:xfrm>
            <a:off x="3801912" y="3943818"/>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dirty="0"/>
              <a:t>GENERATOR LOSSES</a:t>
            </a:r>
            <a:endParaRPr sz="1600" dirty="0"/>
          </a:p>
        </p:txBody>
      </p:sp>
      <p:cxnSp>
        <p:nvCxnSpPr>
          <p:cNvPr id="167" name="Google Shape;167;p29"/>
          <p:cNvCxnSpPr>
            <a:cxnSpLocks/>
            <a:stCxn id="161" idx="2"/>
            <a:endCxn id="164" idx="0"/>
          </p:cNvCxnSpPr>
          <p:nvPr/>
        </p:nvCxnSpPr>
        <p:spPr>
          <a:xfrm>
            <a:off x="1749474" y="3782122"/>
            <a:ext cx="876" cy="161696"/>
          </a:xfrm>
          <a:prstGeom prst="straightConnector1">
            <a:avLst/>
          </a:prstGeom>
          <a:noFill/>
          <a:ln w="19050" cap="flat" cmpd="sng">
            <a:solidFill>
              <a:srgbClr val="F3F3F3"/>
            </a:solidFill>
            <a:prstDash val="solid"/>
            <a:round/>
            <a:headEnd type="oval" w="med" len="med"/>
            <a:tailEnd type="oval" w="med" len="med"/>
          </a:ln>
        </p:spPr>
      </p:cxnSp>
      <p:cxnSp>
        <p:nvCxnSpPr>
          <p:cNvPr id="168" name="Google Shape;168;p29"/>
          <p:cNvCxnSpPr>
            <a:cxnSpLocks/>
            <a:stCxn id="166" idx="0"/>
            <a:endCxn id="163" idx="2"/>
          </p:cNvCxnSpPr>
          <p:nvPr/>
        </p:nvCxnSpPr>
        <p:spPr>
          <a:xfrm flipV="1">
            <a:off x="4571562" y="3782122"/>
            <a:ext cx="13" cy="161696"/>
          </a:xfrm>
          <a:prstGeom prst="straightConnector1">
            <a:avLst/>
          </a:prstGeom>
          <a:noFill/>
          <a:ln w="19050" cap="flat" cmpd="sng">
            <a:solidFill>
              <a:srgbClr val="F3F3F3"/>
            </a:solidFill>
            <a:prstDash val="solid"/>
            <a:round/>
            <a:headEnd type="oval" w="med" len="med"/>
            <a:tailEnd type="oval" w="med" len="med"/>
          </a:ln>
        </p:spPr>
      </p:cxnSp>
      <p:cxnSp>
        <p:nvCxnSpPr>
          <p:cNvPr id="169" name="Google Shape;169;p29"/>
          <p:cNvCxnSpPr>
            <a:cxnSpLocks/>
            <a:stCxn id="165" idx="0"/>
            <a:endCxn id="162" idx="2"/>
          </p:cNvCxnSpPr>
          <p:nvPr/>
        </p:nvCxnSpPr>
        <p:spPr>
          <a:xfrm flipV="1">
            <a:off x="7392800" y="3782122"/>
            <a:ext cx="0" cy="161696"/>
          </a:xfrm>
          <a:prstGeom prst="straightConnector1">
            <a:avLst/>
          </a:prstGeom>
          <a:noFill/>
          <a:ln w="19050" cap="flat" cmpd="sng">
            <a:solidFill>
              <a:srgbClr val="F3F3F3"/>
            </a:solidFill>
            <a:prstDash val="solid"/>
            <a:round/>
            <a:headEnd type="oval" w="med" len="med"/>
            <a:tailEnd type="oval" w="med" len="med"/>
          </a:ln>
        </p:spPr>
      </p:cxnSp>
      <p:pic>
        <p:nvPicPr>
          <p:cNvPr id="3" name="Picture 2">
            <a:extLst>
              <a:ext uri="{FF2B5EF4-FFF2-40B4-BE49-F238E27FC236}">
                <a16:creationId xmlns:a16="http://schemas.microsoft.com/office/drawing/2014/main" id="{5F6B4B00-0305-44E6-8785-1E2C3A28C1DF}"/>
              </a:ext>
            </a:extLst>
          </p:cNvPr>
          <p:cNvPicPr>
            <a:picLocks noChangeAspect="1"/>
          </p:cNvPicPr>
          <p:nvPr/>
        </p:nvPicPr>
        <p:blipFill>
          <a:blip r:embed="rId3"/>
          <a:stretch>
            <a:fillRect/>
          </a:stretch>
        </p:blipFill>
        <p:spPr>
          <a:xfrm>
            <a:off x="3445681" y="1002435"/>
            <a:ext cx="2251762" cy="168882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EFAA8EC-1A5D-43FA-A8EE-965219B803BB}"/>
              </a:ext>
            </a:extLst>
          </p:cNvPr>
          <p:cNvPicPr>
            <a:picLocks noChangeAspect="1"/>
          </p:cNvPicPr>
          <p:nvPr/>
        </p:nvPicPr>
        <p:blipFill>
          <a:blip r:embed="rId4"/>
          <a:stretch>
            <a:fillRect/>
          </a:stretch>
        </p:blipFill>
        <p:spPr>
          <a:xfrm>
            <a:off x="6267769" y="1002435"/>
            <a:ext cx="2251762" cy="168882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68032D61-31EA-414E-B22E-A38F3F273163}"/>
              </a:ext>
            </a:extLst>
          </p:cNvPr>
          <p:cNvPicPr>
            <a:picLocks noChangeAspect="1"/>
          </p:cNvPicPr>
          <p:nvPr/>
        </p:nvPicPr>
        <p:blipFill>
          <a:blip r:embed="rId5"/>
          <a:stretch>
            <a:fillRect/>
          </a:stretch>
        </p:blipFill>
        <p:spPr>
          <a:xfrm>
            <a:off x="623593" y="1000363"/>
            <a:ext cx="2251762" cy="1688822"/>
          </a:xfrm>
          <a:prstGeom prst="rect">
            <a:avLst/>
          </a:prstGeom>
          <a:ln>
            <a:noFill/>
          </a:ln>
          <a:effectLst>
            <a:outerShdw blurRad="190500" algn="tl" rotWithShape="0">
              <a:srgbClr val="000000">
                <a:alpha val="70000"/>
              </a:srgbClr>
            </a:outerShdw>
          </a:effectLst>
        </p:spPr>
      </p:pic>
      <p:sp>
        <p:nvSpPr>
          <p:cNvPr id="43" name="Google Shape;161;p29">
            <a:extLst>
              <a:ext uri="{FF2B5EF4-FFF2-40B4-BE49-F238E27FC236}">
                <a16:creationId xmlns:a16="http://schemas.microsoft.com/office/drawing/2014/main" id="{F4CEB26B-D55A-4E3A-8ADD-6FF628230B1F}"/>
              </a:ext>
            </a:extLst>
          </p:cNvPr>
          <p:cNvSpPr txBox="1">
            <a:spLocks/>
          </p:cNvSpPr>
          <p:nvPr/>
        </p:nvSpPr>
        <p:spPr>
          <a:xfrm>
            <a:off x="623593" y="4838977"/>
            <a:ext cx="7895938" cy="1910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en-US" sz="900" dirty="0"/>
              <a:t>*Data were sampled every 10 batches for 200 epochs.</a:t>
            </a:r>
          </a:p>
        </p:txBody>
      </p:sp>
    </p:spTree>
    <p:extLst>
      <p:ext uri="{BB962C8B-B14F-4D97-AF65-F5344CB8AC3E}">
        <p14:creationId xmlns:p14="http://schemas.microsoft.com/office/powerpoint/2010/main" val="1839791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pic>
        <p:nvPicPr>
          <p:cNvPr id="6" name="Picture 5">
            <a:extLst>
              <a:ext uri="{FF2B5EF4-FFF2-40B4-BE49-F238E27FC236}">
                <a16:creationId xmlns:a16="http://schemas.microsoft.com/office/drawing/2014/main" id="{8FEE9B40-BE70-49F6-A955-49D19981094F}"/>
              </a:ext>
            </a:extLst>
          </p:cNvPr>
          <p:cNvPicPr>
            <a:picLocks noChangeAspect="1"/>
          </p:cNvPicPr>
          <p:nvPr/>
        </p:nvPicPr>
        <p:blipFill rotWithShape="1">
          <a:blip r:embed="rId4"/>
          <a:srcRect l="38667" t="11511" r="38042" b="57415"/>
          <a:stretch/>
        </p:blipFill>
        <p:spPr>
          <a:xfrm>
            <a:off x="1116702" y="1001900"/>
            <a:ext cx="3139699" cy="3139699"/>
          </a:xfrm>
          <a:prstGeom prst="ellipse">
            <a:avLst/>
          </a:prstGeom>
          <a:ln w="190500" cap="rnd">
            <a:solidFill>
              <a:schemeClr val="accent3"/>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1" name="Picture 10">
            <a:extLst>
              <a:ext uri="{FF2B5EF4-FFF2-40B4-BE49-F238E27FC236}">
                <a16:creationId xmlns:a16="http://schemas.microsoft.com/office/drawing/2014/main" id="{05242512-8660-4210-87B2-B4A3CE97D125}"/>
              </a:ext>
            </a:extLst>
          </p:cNvPr>
          <p:cNvPicPr>
            <a:picLocks noChangeAspect="1"/>
          </p:cNvPicPr>
          <p:nvPr/>
        </p:nvPicPr>
        <p:blipFill>
          <a:blip r:embed="rId5"/>
          <a:stretch>
            <a:fillRect/>
          </a:stretch>
        </p:blipFill>
        <p:spPr>
          <a:xfrm>
            <a:off x="4256401" y="1031960"/>
            <a:ext cx="4304149" cy="2591025"/>
          </a:xfrm>
          <a:prstGeom prst="rect">
            <a:avLst/>
          </a:prstGeom>
        </p:spPr>
      </p:pic>
      <p:pic>
        <p:nvPicPr>
          <p:cNvPr id="12" name="Google Shape;1793;p47">
            <a:extLst>
              <a:ext uri="{FF2B5EF4-FFF2-40B4-BE49-F238E27FC236}">
                <a16:creationId xmlns:a16="http://schemas.microsoft.com/office/drawing/2014/main" id="{96A13D03-9985-4714-A831-110A2E8DF059}"/>
              </a:ext>
            </a:extLst>
          </p:cNvPr>
          <p:cNvPicPr preferRelativeResize="0"/>
          <p:nvPr/>
        </p:nvPicPr>
        <p:blipFill>
          <a:blip r:embed="rId6">
            <a:alphaModFix/>
          </a:blip>
          <a:stretch>
            <a:fillRect/>
          </a:stretch>
        </p:blipFill>
        <p:spPr>
          <a:xfrm>
            <a:off x="5519409" y="2891217"/>
            <a:ext cx="1778132" cy="1026065"/>
          </a:xfrm>
          <a:prstGeom prst="rect">
            <a:avLst/>
          </a:prstGeom>
          <a:noFill/>
          <a:ln>
            <a:noFill/>
          </a:ln>
        </p:spPr>
      </p:pic>
      <p:sp>
        <p:nvSpPr>
          <p:cNvPr id="9" name="TextBox 8">
            <a:extLst>
              <a:ext uri="{FF2B5EF4-FFF2-40B4-BE49-F238E27FC236}">
                <a16:creationId xmlns:a16="http://schemas.microsoft.com/office/drawing/2014/main" id="{56CA1292-7B72-41F1-A6D4-BCE365538F85}"/>
              </a:ext>
            </a:extLst>
          </p:cNvPr>
          <p:cNvSpPr txBox="1"/>
          <p:nvPr/>
        </p:nvSpPr>
        <p:spPr>
          <a:xfrm>
            <a:off x="687969" y="4852324"/>
            <a:ext cx="7768062" cy="215444"/>
          </a:xfrm>
          <a:prstGeom prst="rect">
            <a:avLst/>
          </a:prstGeom>
          <a:noFill/>
        </p:spPr>
        <p:txBody>
          <a:bodyPr wrap="square" rtlCol="0">
            <a:spAutoFit/>
          </a:bodyPr>
          <a:lstStyle/>
          <a:p>
            <a:pPr algn="ctr"/>
            <a:r>
              <a:rPr lang="en-US" sz="800" dirty="0">
                <a:solidFill>
                  <a:schemeClr val="tx2"/>
                </a:solidFill>
                <a:latin typeface="Fira Sans Condensed Light" panose="020B0604020202020204" charset="0"/>
              </a:rPr>
              <a:t>CREDITS FOR SLIDESHOW TEMPLATE: This presentation template was created by </a:t>
            </a:r>
            <a:r>
              <a:rPr lang="en-US" sz="800" b="1" dirty="0" err="1">
                <a:solidFill>
                  <a:schemeClr val="tx2"/>
                </a:solidFill>
                <a:latin typeface="Fira Sans Condensed Light" panose="020B0604020202020204" charset="0"/>
              </a:rPr>
              <a:t>Slidesgo</a:t>
            </a:r>
            <a:r>
              <a:rPr lang="en-US" sz="800" dirty="0">
                <a:solidFill>
                  <a:schemeClr val="tx2"/>
                </a:solidFill>
                <a:latin typeface="Fira Sans Condensed Light" panose="020B0604020202020204" charset="0"/>
              </a:rPr>
              <a:t>, including icons by </a:t>
            </a:r>
            <a:r>
              <a:rPr lang="en-US" sz="800" b="1" dirty="0" err="1">
                <a:solidFill>
                  <a:schemeClr val="tx2"/>
                </a:solidFill>
                <a:latin typeface="Fira Sans Condensed Light" panose="020B0604020202020204" charset="0"/>
              </a:rPr>
              <a:t>Flaticon</a:t>
            </a:r>
            <a:r>
              <a:rPr lang="en-US" sz="800" dirty="0">
                <a:solidFill>
                  <a:schemeClr val="tx2"/>
                </a:solidFill>
                <a:latin typeface="Fira Sans Condensed Light" panose="020B0604020202020204" charset="0"/>
              </a:rPr>
              <a:t>, and </a:t>
            </a:r>
            <a:r>
              <a:rPr lang="en-US" sz="800" dirty="0" err="1">
                <a:solidFill>
                  <a:schemeClr val="tx2"/>
                </a:solidFill>
                <a:latin typeface="Fira Sans Condensed Light" panose="020B0604020202020204" charset="0"/>
              </a:rPr>
              <a:t>inforgraphics</a:t>
            </a:r>
            <a:r>
              <a:rPr lang="en-US" sz="800" dirty="0">
                <a:solidFill>
                  <a:schemeClr val="tx2"/>
                </a:solidFill>
                <a:latin typeface="Fira Sans Condensed Light" panose="020B0604020202020204" charset="0"/>
              </a:rPr>
              <a:t> &amp; images by </a:t>
            </a:r>
            <a:r>
              <a:rPr lang="en-US" sz="800" b="1" dirty="0" err="1">
                <a:solidFill>
                  <a:schemeClr val="tx2"/>
                </a:solidFill>
                <a:latin typeface="Fira Sans Condensed Light" panose="020B0604020202020204" charset="0"/>
              </a:rPr>
              <a:t>Freepik</a:t>
            </a:r>
            <a:r>
              <a:rPr lang="en-US" sz="800" dirty="0">
                <a:solidFill>
                  <a:schemeClr val="tx2"/>
                </a:solidFill>
                <a:latin typeface="Fira Sans Condensed Light" panose="020B060402020202020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748705" y="1746086"/>
            <a:ext cx="2241545"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a:t>
            </a:r>
            <a:endParaRPr dirty="0"/>
          </a:p>
        </p:txBody>
      </p:sp>
      <p:sp>
        <p:nvSpPr>
          <p:cNvPr id="175" name="Google Shape;175;p30"/>
          <p:cNvSpPr txBox="1">
            <a:spLocks noGrp="1"/>
          </p:cNvSpPr>
          <p:nvPr>
            <p:ph type="subTitle" idx="1"/>
          </p:nvPr>
        </p:nvSpPr>
        <p:spPr>
          <a:xfrm>
            <a:off x="4383793" y="3297224"/>
            <a:ext cx="3425699"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Basic description and introduction to GANs</a:t>
            </a:r>
          </a:p>
        </p:txBody>
      </p:sp>
      <p:sp>
        <p:nvSpPr>
          <p:cNvPr id="176" name="Google Shape;176;p30"/>
          <p:cNvSpPr txBox="1">
            <a:spLocks noGrp="1"/>
          </p:cNvSpPr>
          <p:nvPr>
            <p:ph type="title" idx="2"/>
          </p:nvPr>
        </p:nvSpPr>
        <p:spPr>
          <a:xfrm>
            <a:off x="4315214" y="10077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a:cxnSpLocks/>
          </p:cNvCxnSpPr>
          <p:nvPr/>
        </p:nvCxnSpPr>
        <p:spPr>
          <a:xfrm rot="10800000" flipH="1">
            <a:off x="4467219"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486194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936201" y="1528042"/>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GANs</a:t>
            </a:r>
            <a:endParaRPr dirty="0"/>
          </a:p>
        </p:txBody>
      </p:sp>
      <p:sp>
        <p:nvSpPr>
          <p:cNvPr id="136" name="Google Shape;136;p27"/>
          <p:cNvSpPr txBox="1">
            <a:spLocks noGrp="1"/>
          </p:cNvSpPr>
          <p:nvPr>
            <p:ph type="subTitle" idx="1"/>
          </p:nvPr>
        </p:nvSpPr>
        <p:spPr>
          <a:xfrm>
            <a:off x="1893136" y="1528042"/>
            <a:ext cx="33678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Generative Adversarial Network (GAN) is a form of Nerual Networks used in Machine Learning. The objective of a GAN is to be able to read in many training set instances, learn and analyze the underlying pattern between the various instances, and then </a:t>
            </a:r>
            <a:r>
              <a:rPr lang="en" b="1" i="1" dirty="0"/>
              <a:t>generate a new piece of realistic data</a:t>
            </a:r>
            <a:r>
              <a:rPr lang="en" dirty="0"/>
              <a:t> which resembles the instances in the training set.</a:t>
            </a:r>
            <a:endParaRPr dirty="0"/>
          </a:p>
        </p:txBody>
      </p:sp>
      <p:cxnSp>
        <p:nvCxnSpPr>
          <p:cNvPr id="137" name="Google Shape;137;p27"/>
          <p:cNvCxnSpPr/>
          <p:nvPr/>
        </p:nvCxnSpPr>
        <p:spPr>
          <a:xfrm>
            <a:off x="5610823" y="2349892"/>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rgbClr val="F3F3F3"/>
                </a:solidFill>
              </a:rPr>
              <a:t>HOW DOES A GAN LEARN?</a:t>
            </a:r>
            <a:endParaRPr sz="3000" dirty="0">
              <a:solidFill>
                <a:srgbClr val="F3F3F3"/>
              </a:solidFill>
            </a:endParaRPr>
          </a:p>
        </p:txBody>
      </p:sp>
      <p:sp>
        <p:nvSpPr>
          <p:cNvPr id="161" name="Google Shape;161;p29"/>
          <p:cNvSpPr txBox="1">
            <a:spLocks noGrp="1"/>
          </p:cNvSpPr>
          <p:nvPr>
            <p:ph type="subTitle" idx="1"/>
          </p:nvPr>
        </p:nvSpPr>
        <p:spPr>
          <a:xfrm>
            <a:off x="1627555" y="1949134"/>
            <a:ext cx="2060700" cy="972000"/>
          </a:xfrm>
          <a:prstGeom prst="rect">
            <a:avLst/>
          </a:prstGeom>
        </p:spPr>
        <p:txBody>
          <a:bodyPr spcFirstLastPara="1" wrap="square" lIns="91425" tIns="91425" rIns="91425" bIns="91425" anchor="ctr" anchorCtr="0">
            <a:noAutofit/>
          </a:bodyPr>
          <a:lstStyle/>
          <a:p>
            <a:pPr marL="0" lvl="0" indent="0" rtl="0">
              <a:spcBef>
                <a:spcPts val="0"/>
              </a:spcBef>
              <a:spcAft>
                <a:spcPts val="1600"/>
              </a:spcAft>
              <a:buNone/>
            </a:pPr>
            <a:r>
              <a:rPr lang="en" sz="1200" dirty="0"/>
              <a:t>A Discriminator is responsible for </a:t>
            </a:r>
            <a:r>
              <a:rPr lang="en" sz="1200" b="1" dirty="0"/>
              <a:t>discriminating between real images and generated images</a:t>
            </a:r>
            <a:endParaRPr sz="1200" b="1" dirty="0">
              <a:solidFill>
                <a:srgbClr val="F3F3F3"/>
              </a:solidFill>
            </a:endParaRPr>
          </a:p>
        </p:txBody>
      </p:sp>
      <p:sp>
        <p:nvSpPr>
          <p:cNvPr id="163" name="Google Shape;163;p29"/>
          <p:cNvSpPr txBox="1">
            <a:spLocks noGrp="1"/>
          </p:cNvSpPr>
          <p:nvPr>
            <p:ph type="subTitle" idx="3"/>
          </p:nvPr>
        </p:nvSpPr>
        <p:spPr>
          <a:xfrm>
            <a:off x="5236692" y="1949134"/>
            <a:ext cx="2060700" cy="972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1200" dirty="0"/>
              <a:t>A Generator is reponsible for </a:t>
            </a:r>
            <a:r>
              <a:rPr lang="en" sz="1200" b="1" dirty="0"/>
              <a:t>generating new images from random noise drawn from the latent space</a:t>
            </a:r>
            <a:endParaRPr sz="1200" b="1" dirty="0">
              <a:solidFill>
                <a:srgbClr val="F3F3F3"/>
              </a:solidFill>
            </a:endParaRPr>
          </a:p>
        </p:txBody>
      </p:sp>
      <p:sp>
        <p:nvSpPr>
          <p:cNvPr id="164" name="Google Shape;164;p29"/>
          <p:cNvSpPr txBox="1">
            <a:spLocks noGrp="1"/>
          </p:cNvSpPr>
          <p:nvPr>
            <p:ph type="title"/>
          </p:nvPr>
        </p:nvSpPr>
        <p:spPr>
          <a:xfrm>
            <a:off x="1888255" y="3329784"/>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DISCRIMINATOR</a:t>
            </a:r>
            <a:endParaRPr dirty="0"/>
          </a:p>
        </p:txBody>
      </p:sp>
      <p:sp>
        <p:nvSpPr>
          <p:cNvPr id="166" name="Google Shape;166;p29"/>
          <p:cNvSpPr txBox="1">
            <a:spLocks noGrp="1"/>
          </p:cNvSpPr>
          <p:nvPr>
            <p:ph type="title" idx="5"/>
          </p:nvPr>
        </p:nvSpPr>
        <p:spPr>
          <a:xfrm>
            <a:off x="5497392" y="3329784"/>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GENERATOR</a:t>
            </a:r>
            <a:endParaRPr dirty="0"/>
          </a:p>
        </p:txBody>
      </p:sp>
      <p:cxnSp>
        <p:nvCxnSpPr>
          <p:cNvPr id="167" name="Google Shape;167;p29"/>
          <p:cNvCxnSpPr>
            <a:stCxn id="161" idx="2"/>
            <a:endCxn id="164" idx="0"/>
          </p:cNvCxnSpPr>
          <p:nvPr/>
        </p:nvCxnSpPr>
        <p:spPr>
          <a:xfrm>
            <a:off x="2657905" y="2921134"/>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168" name="Google Shape;168;p29"/>
          <p:cNvCxnSpPr>
            <a:stCxn id="166" idx="0"/>
            <a:endCxn id="163" idx="2"/>
          </p:cNvCxnSpPr>
          <p:nvPr/>
        </p:nvCxnSpPr>
        <p:spPr>
          <a:xfrm rot="10800000">
            <a:off x="6267042" y="2921184"/>
            <a:ext cx="0" cy="408600"/>
          </a:xfrm>
          <a:prstGeom prst="straightConnector1">
            <a:avLst/>
          </a:prstGeom>
          <a:noFill/>
          <a:ln w="19050" cap="flat" cmpd="sng">
            <a:solidFill>
              <a:srgbClr val="F3F3F3"/>
            </a:solidFill>
            <a:prstDash val="solid"/>
            <a:round/>
            <a:headEnd type="oval" w="med" len="med"/>
            <a:tailEnd type="oval" w="med" len="med"/>
          </a:ln>
        </p:spPr>
      </p:cxnSp>
      <p:sp>
        <p:nvSpPr>
          <p:cNvPr id="16" name="Google Shape;161;p29">
            <a:extLst>
              <a:ext uri="{FF2B5EF4-FFF2-40B4-BE49-F238E27FC236}">
                <a16:creationId xmlns:a16="http://schemas.microsoft.com/office/drawing/2014/main" id="{B410E98C-A2E9-430B-984E-25E27CB28720}"/>
              </a:ext>
            </a:extLst>
          </p:cNvPr>
          <p:cNvSpPr txBox="1">
            <a:spLocks/>
          </p:cNvSpPr>
          <p:nvPr/>
        </p:nvSpPr>
        <p:spPr>
          <a:xfrm>
            <a:off x="623084" y="1082525"/>
            <a:ext cx="7897831"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en-US" dirty="0"/>
              <a:t>A GAN is a system of two separate Convolutional Neural Networks (CNNs) known as the discriminator and the generator.  CNNs are most commonly used for GANs as CNNs show exceptional performance for analyzing image data. The most common uses of GANs is to generate new images / videos.</a:t>
            </a:r>
          </a:p>
        </p:txBody>
      </p:sp>
      <p:sp>
        <p:nvSpPr>
          <p:cNvPr id="17" name="Google Shape;164;p29">
            <a:extLst>
              <a:ext uri="{FF2B5EF4-FFF2-40B4-BE49-F238E27FC236}">
                <a16:creationId xmlns:a16="http://schemas.microsoft.com/office/drawing/2014/main" id="{36BDBB1E-54C0-4AE8-BEFE-2FF2BF8C7D7A}"/>
              </a:ext>
            </a:extLst>
          </p:cNvPr>
          <p:cNvSpPr txBox="1">
            <a:spLocks/>
          </p:cNvSpPr>
          <p:nvPr/>
        </p:nvSpPr>
        <p:spPr>
          <a:xfrm>
            <a:off x="4237570" y="2271735"/>
            <a:ext cx="449807" cy="32679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1400"/>
              <a:buFont typeface="Rajdhani"/>
              <a:buNone/>
              <a:defRPr sz="18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t>VS</a:t>
            </a:r>
          </a:p>
        </p:txBody>
      </p:sp>
      <p:sp>
        <p:nvSpPr>
          <p:cNvPr id="18" name="Google Shape;161;p29">
            <a:extLst>
              <a:ext uri="{FF2B5EF4-FFF2-40B4-BE49-F238E27FC236}">
                <a16:creationId xmlns:a16="http://schemas.microsoft.com/office/drawing/2014/main" id="{F8F04C01-1C92-4CE2-9908-201005C1C35A}"/>
              </a:ext>
            </a:extLst>
          </p:cNvPr>
          <p:cNvSpPr txBox="1">
            <a:spLocks/>
          </p:cNvSpPr>
          <p:nvPr/>
        </p:nvSpPr>
        <p:spPr>
          <a:xfrm>
            <a:off x="623083" y="3941484"/>
            <a:ext cx="7897831" cy="9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spcAft>
                <a:spcPts val="1600"/>
              </a:spcAft>
            </a:pPr>
            <a:r>
              <a:rPr lang="en-US" dirty="0"/>
              <a:t>A </a:t>
            </a:r>
            <a:r>
              <a:rPr lang="en-US" b="1" i="1" dirty="0"/>
              <a:t>GAN combines these two models and makes them compete</a:t>
            </a:r>
            <a:r>
              <a:rPr lang="en-US" dirty="0"/>
              <a:t>: the Generator seeks to fool the Discriminator by making the samples more realistic, and the Discriminator seeks to accurately be able to tell the difference between a real sample and a fake sample.</a:t>
            </a:r>
          </a:p>
        </p:txBody>
      </p:sp>
    </p:spTree>
    <p:extLst>
      <p:ext uri="{BB962C8B-B14F-4D97-AF65-F5344CB8AC3E}">
        <p14:creationId xmlns:p14="http://schemas.microsoft.com/office/powerpoint/2010/main" val="63051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51823" y="293675"/>
            <a:ext cx="8240354" cy="9523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HIGH-LEVEL OVERVIEW OF GANS</a:t>
            </a:r>
            <a:endParaRPr dirty="0"/>
          </a:p>
        </p:txBody>
      </p:sp>
      <p:pic>
        <p:nvPicPr>
          <p:cNvPr id="1026" name="Picture 2" descr="Drawing Architecture: Building Deep Convolutional GAN's In Pytorch | by  Emily Elia | Towards Data Science">
            <a:extLst>
              <a:ext uri="{FF2B5EF4-FFF2-40B4-BE49-F238E27FC236}">
                <a16:creationId xmlns:a16="http://schemas.microsoft.com/office/drawing/2014/main" id="{A665DD5C-D5FF-4099-8181-21AD76BA0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944" y="1246026"/>
            <a:ext cx="6078108" cy="31131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Google Shape;161;p29">
            <a:extLst>
              <a:ext uri="{FF2B5EF4-FFF2-40B4-BE49-F238E27FC236}">
                <a16:creationId xmlns:a16="http://schemas.microsoft.com/office/drawing/2014/main" id="{69B59544-E453-4E0D-8B81-CA11AAD1A211}"/>
              </a:ext>
            </a:extLst>
          </p:cNvPr>
          <p:cNvSpPr txBox="1">
            <a:spLocks/>
          </p:cNvSpPr>
          <p:nvPr/>
        </p:nvSpPr>
        <p:spPr>
          <a:xfrm>
            <a:off x="1532942" y="4604234"/>
            <a:ext cx="6078109" cy="2455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l">
              <a:spcAft>
                <a:spcPts val="1600"/>
              </a:spcAft>
            </a:pPr>
            <a:r>
              <a:rPr lang="en-US" sz="900" dirty="0"/>
              <a:t>Figure 1: High-level GAN architecture. Retrieved from https://towardsdatascience.com/drawing-architecure-building-deep-convolutional-gans-in-pytorch-5ed60348d43c.</a:t>
            </a:r>
          </a:p>
        </p:txBody>
      </p:sp>
    </p:spTree>
    <p:extLst>
      <p:ext uri="{BB962C8B-B14F-4D97-AF65-F5344CB8AC3E}">
        <p14:creationId xmlns:p14="http://schemas.microsoft.com/office/powerpoint/2010/main" val="1280253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014518" y="1528042"/>
            <a:ext cx="2562518"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THIS PROJECT</a:t>
            </a:r>
            <a:endParaRPr dirty="0"/>
          </a:p>
        </p:txBody>
      </p:sp>
      <p:sp>
        <p:nvSpPr>
          <p:cNvPr id="136" name="Google Shape;136;p27"/>
          <p:cNvSpPr txBox="1">
            <a:spLocks noGrp="1"/>
          </p:cNvSpPr>
          <p:nvPr>
            <p:ph type="subTitle" idx="1"/>
          </p:nvPr>
        </p:nvSpPr>
        <p:spPr>
          <a:xfrm>
            <a:off x="4002263" y="1528042"/>
            <a:ext cx="33678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aim of this project is to utilize a Generative Adversarial Network to create realistic photos of human faces by training the model on CelebA dataset of celebrity faces.</a:t>
            </a:r>
            <a:endParaRPr dirty="0"/>
          </a:p>
        </p:txBody>
      </p:sp>
      <p:cxnSp>
        <p:nvCxnSpPr>
          <p:cNvPr id="137" name="Google Shape;137;p27"/>
          <p:cNvCxnSpPr/>
          <p:nvPr/>
        </p:nvCxnSpPr>
        <p:spPr>
          <a:xfrm>
            <a:off x="3641859" y="2349892"/>
            <a:ext cx="0" cy="6306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159826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005068" y="1746086"/>
            <a:ext cx="3425700" cy="147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LIBRARIES</a:t>
            </a:r>
            <a:endParaRPr dirty="0"/>
          </a:p>
        </p:txBody>
      </p:sp>
      <p:sp>
        <p:nvSpPr>
          <p:cNvPr id="175" name="Google Shape;175;p30"/>
          <p:cNvSpPr txBox="1">
            <a:spLocks noGrp="1"/>
          </p:cNvSpPr>
          <p:nvPr>
            <p:ph type="subTitle" idx="1"/>
          </p:nvPr>
        </p:nvSpPr>
        <p:spPr>
          <a:xfrm>
            <a:off x="4824310" y="3297224"/>
            <a:ext cx="3425699"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Quick overview of the libraries used</a:t>
            </a:r>
          </a:p>
        </p:txBody>
      </p:sp>
      <p:sp>
        <p:nvSpPr>
          <p:cNvPr id="176" name="Google Shape;176;p30"/>
          <p:cNvSpPr txBox="1">
            <a:spLocks noGrp="1"/>
          </p:cNvSpPr>
          <p:nvPr>
            <p:ph type="title" idx="2"/>
          </p:nvPr>
        </p:nvSpPr>
        <p:spPr>
          <a:xfrm>
            <a:off x="4755731" y="10077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a:cxnSpLocks/>
          </p:cNvCxnSpPr>
          <p:nvPr/>
        </p:nvCxnSpPr>
        <p:spPr>
          <a:xfrm rot="10800000" flipH="1">
            <a:off x="4907736" y="3118324"/>
            <a:ext cx="3425700" cy="2100"/>
          </a:xfrm>
          <a:prstGeom prst="straightConnector1">
            <a:avLst/>
          </a:prstGeom>
          <a:noFill/>
          <a:ln w="19050" cap="flat" cmpd="sng">
            <a:solidFill>
              <a:srgbClr val="F3F3F3"/>
            </a:solidFill>
            <a:prstDash val="solid"/>
            <a:round/>
            <a:headEnd type="oval" w="med" len="med"/>
            <a:tailEnd type="oval" w="med" len="med"/>
          </a:ln>
        </p:spPr>
      </p:cxnSp>
    </p:spTree>
    <p:extLst>
      <p:ext uri="{BB962C8B-B14F-4D97-AF65-F5344CB8AC3E}">
        <p14:creationId xmlns:p14="http://schemas.microsoft.com/office/powerpoint/2010/main" val="2686656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35"/>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USED LIBRARIES</a:t>
            </a:r>
            <a:endParaRPr dirty="0"/>
          </a:p>
        </p:txBody>
      </p:sp>
      <p:sp>
        <p:nvSpPr>
          <p:cNvPr id="683" name="Google Shape;683;p35"/>
          <p:cNvSpPr txBox="1">
            <a:spLocks noGrp="1"/>
          </p:cNvSpPr>
          <p:nvPr>
            <p:ph type="title"/>
          </p:nvPr>
        </p:nvSpPr>
        <p:spPr>
          <a:xfrm>
            <a:off x="916225"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OS</a:t>
            </a:r>
            <a:endParaRPr dirty="0"/>
          </a:p>
        </p:txBody>
      </p:sp>
      <p:sp>
        <p:nvSpPr>
          <p:cNvPr id="684" name="Google Shape;684;p35"/>
          <p:cNvSpPr txBox="1">
            <a:spLocks noGrp="1"/>
          </p:cNvSpPr>
          <p:nvPr>
            <p:ph type="subTitle" idx="1"/>
          </p:nvPr>
        </p:nvSpPr>
        <p:spPr>
          <a:xfrm>
            <a:off x="786275" y="1314867"/>
            <a:ext cx="2101200" cy="1167283"/>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Python built-in library - used for working with paths to images and datasets</a:t>
            </a:r>
            <a:endParaRPr dirty="0"/>
          </a:p>
        </p:txBody>
      </p:sp>
      <p:sp>
        <p:nvSpPr>
          <p:cNvPr id="685" name="Google Shape;685;p35"/>
          <p:cNvSpPr txBox="1">
            <a:spLocks noGrp="1"/>
          </p:cNvSpPr>
          <p:nvPr>
            <p:ph type="title" idx="2"/>
          </p:nvPr>
        </p:nvSpPr>
        <p:spPr>
          <a:xfrm>
            <a:off x="6298374"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US" dirty="0"/>
              <a:t>NUMPY</a:t>
            </a:r>
            <a:endParaRPr dirty="0"/>
          </a:p>
        </p:txBody>
      </p:sp>
      <p:sp>
        <p:nvSpPr>
          <p:cNvPr id="686" name="Google Shape;686;p35"/>
          <p:cNvSpPr txBox="1">
            <a:spLocks noGrp="1"/>
          </p:cNvSpPr>
          <p:nvPr>
            <p:ph type="subTitle" idx="3"/>
          </p:nvPr>
        </p:nvSpPr>
        <p:spPr>
          <a:xfrm>
            <a:off x="6080425" y="1909450"/>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One of the core libraries always used in ML – used to manipulate image data in the form of nparrays</a:t>
            </a:r>
            <a:endParaRPr dirty="0"/>
          </a:p>
        </p:txBody>
      </p:sp>
      <p:sp>
        <p:nvSpPr>
          <p:cNvPr id="687" name="Google Shape;687;p35"/>
          <p:cNvSpPr txBox="1">
            <a:spLocks noGrp="1"/>
          </p:cNvSpPr>
          <p:nvPr>
            <p:ph type="title" idx="4"/>
          </p:nvPr>
        </p:nvSpPr>
        <p:spPr>
          <a:xfrm>
            <a:off x="3607299" y="4079666"/>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MATPLOTLIB</a:t>
            </a:r>
            <a:endParaRPr dirty="0"/>
          </a:p>
        </p:txBody>
      </p:sp>
      <p:sp>
        <p:nvSpPr>
          <p:cNvPr id="688" name="Google Shape;688;p35"/>
          <p:cNvSpPr txBox="1">
            <a:spLocks noGrp="1"/>
          </p:cNvSpPr>
          <p:nvPr>
            <p:ph type="subTitle" idx="5"/>
          </p:nvPr>
        </p:nvSpPr>
        <p:spPr>
          <a:xfrm>
            <a:off x="3389350" y="3539156"/>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Plotting library - used mainly to display resulting photos in a subplot</a:t>
            </a:r>
            <a:endParaRPr dirty="0"/>
          </a:p>
        </p:txBody>
      </p:sp>
      <p:sp>
        <p:nvSpPr>
          <p:cNvPr id="689" name="Google Shape;689;p35"/>
          <p:cNvSpPr txBox="1">
            <a:spLocks noGrp="1"/>
          </p:cNvSpPr>
          <p:nvPr>
            <p:ph type="title" idx="6"/>
          </p:nvPr>
        </p:nvSpPr>
        <p:spPr>
          <a:xfrm>
            <a:off x="3607299" y="2443810"/>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US" dirty="0"/>
              <a:t>PIL</a:t>
            </a:r>
            <a:endParaRPr dirty="0"/>
          </a:p>
        </p:txBody>
      </p:sp>
      <p:sp>
        <p:nvSpPr>
          <p:cNvPr id="690" name="Google Shape;690;p35"/>
          <p:cNvSpPr txBox="1">
            <a:spLocks noGrp="1"/>
          </p:cNvSpPr>
          <p:nvPr>
            <p:ph type="subTitle" idx="7"/>
          </p:nvPr>
        </p:nvSpPr>
        <p:spPr>
          <a:xfrm>
            <a:off x="3389350" y="1374937"/>
            <a:ext cx="2277300" cy="1107213"/>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Image Processing library - used mainly to preprocess the dataset </a:t>
            </a:r>
            <a:endParaRPr dirty="0"/>
          </a:p>
        </p:txBody>
      </p:sp>
      <p:sp>
        <p:nvSpPr>
          <p:cNvPr id="691" name="Google Shape;691;p35"/>
          <p:cNvSpPr txBox="1">
            <a:spLocks noGrp="1"/>
          </p:cNvSpPr>
          <p:nvPr>
            <p:ph type="title" idx="8"/>
          </p:nvPr>
        </p:nvSpPr>
        <p:spPr>
          <a:xfrm>
            <a:off x="916225" y="4079666"/>
            <a:ext cx="18414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PANDAS</a:t>
            </a:r>
            <a:endParaRPr dirty="0"/>
          </a:p>
        </p:txBody>
      </p:sp>
      <p:sp>
        <p:nvSpPr>
          <p:cNvPr id="692" name="Google Shape;692;p35"/>
          <p:cNvSpPr txBox="1">
            <a:spLocks noGrp="1"/>
          </p:cNvSpPr>
          <p:nvPr>
            <p:ph type="subTitle" idx="9"/>
          </p:nvPr>
        </p:nvSpPr>
        <p:spPr>
          <a:xfrm>
            <a:off x="786325" y="3539156"/>
            <a:ext cx="21012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Library often used when working with .csv files – used to preprocess the dataset</a:t>
            </a:r>
            <a:endParaRPr dirty="0"/>
          </a:p>
        </p:txBody>
      </p:sp>
      <p:sp>
        <p:nvSpPr>
          <p:cNvPr id="693" name="Google Shape;693;p35"/>
          <p:cNvSpPr txBox="1">
            <a:spLocks noGrp="1"/>
          </p:cNvSpPr>
          <p:nvPr>
            <p:ph type="title" idx="13"/>
          </p:nvPr>
        </p:nvSpPr>
        <p:spPr>
          <a:xfrm>
            <a:off x="6495924" y="4079669"/>
            <a:ext cx="1446300" cy="401700"/>
          </a:xfrm>
          <a:prstGeom prst="rect">
            <a:avLst/>
          </a:prstGeom>
        </p:spPr>
        <p:txBody>
          <a:bodyPr spcFirstLastPara="1" wrap="square" lIns="91425" tIns="91425" rIns="36000" bIns="91425" anchor="b" anchorCtr="0">
            <a:noAutofit/>
          </a:bodyPr>
          <a:lstStyle/>
          <a:p>
            <a:pPr marL="0" lvl="0" indent="0" algn="ctr" rtl="0">
              <a:spcBef>
                <a:spcPts val="0"/>
              </a:spcBef>
              <a:spcAft>
                <a:spcPts val="0"/>
              </a:spcAft>
              <a:buNone/>
            </a:pPr>
            <a:r>
              <a:rPr lang="en" dirty="0"/>
              <a:t>KERAS</a:t>
            </a:r>
            <a:endParaRPr dirty="0"/>
          </a:p>
        </p:txBody>
      </p:sp>
      <p:sp>
        <p:nvSpPr>
          <p:cNvPr id="694" name="Google Shape;694;p35"/>
          <p:cNvSpPr txBox="1">
            <a:spLocks noGrp="1"/>
          </p:cNvSpPr>
          <p:nvPr>
            <p:ph type="subTitle" idx="14"/>
          </p:nvPr>
        </p:nvSpPr>
        <p:spPr>
          <a:xfrm>
            <a:off x="6080425" y="3539156"/>
            <a:ext cx="2277300" cy="572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None/>
            </a:pPr>
            <a:r>
              <a:rPr lang="en" dirty="0"/>
              <a:t>One of the most popular libraries used to create Neural Networks – used extensively to create models</a:t>
            </a:r>
            <a:endParaRPr dirty="0"/>
          </a:p>
        </p:txBody>
      </p:sp>
    </p:spTree>
    <p:extLst>
      <p:ext uri="{BB962C8B-B14F-4D97-AF65-F5344CB8AC3E}">
        <p14:creationId xmlns:p14="http://schemas.microsoft.com/office/powerpoint/2010/main" val="2862778836"/>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1432</Words>
  <Application>Microsoft Office PowerPoint</Application>
  <PresentationFormat>On-screen Show (16:9)</PresentationFormat>
  <Paragraphs>122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Anton</vt:lpstr>
      <vt:lpstr>Rajdhani</vt:lpstr>
      <vt:lpstr>Advent Pro Light</vt:lpstr>
      <vt:lpstr>Fira Sans Condensed Light</vt:lpstr>
      <vt:lpstr>Arial</vt:lpstr>
      <vt:lpstr>Ai Tech Agency by Slidesgo</vt:lpstr>
      <vt:lpstr>IMAGE GENERATOR</vt:lpstr>
      <vt:lpstr>INTRO</vt:lpstr>
      <vt:lpstr>INTRO</vt:lpstr>
      <vt:lpstr>ABOUT GANs</vt:lpstr>
      <vt:lpstr>HOW DOES A GAN LEARN?</vt:lpstr>
      <vt:lpstr>HIGH-LEVEL OVERVIEW OF GANS</vt:lpstr>
      <vt:lpstr>ABOUT THIS PROJECT</vt:lpstr>
      <vt:lpstr>LIBRARIES</vt:lpstr>
      <vt:lpstr>USED LIBRARIES</vt:lpstr>
      <vt:lpstr>PREPROCESSING</vt:lpstr>
      <vt:lpstr>PREPROCESSING</vt:lpstr>
      <vt:lpstr>10000 80x80 RGB IMAGES</vt:lpstr>
      <vt:lpstr>MODEL ARCHITECTURE</vt:lpstr>
      <vt:lpstr>DISCRIMINATOR</vt:lpstr>
      <vt:lpstr>GENERATOR</vt:lpstr>
      <vt:lpstr>GAN</vt:lpstr>
      <vt:lpstr>DIFFICULTIES</vt:lpstr>
      <vt:lpstr>ENCOUNTERED PROBLEMS</vt:lpstr>
      <vt:lpstr>RESULTS</vt:lpstr>
      <vt:lpstr>GENERATED PORTRAITS</vt:lpstr>
      <vt:lpstr>GENERATED PORTRAITS</vt:lpstr>
      <vt:lpstr>GENERATED PORTRAITS – EPOCH 200</vt:lpstr>
      <vt:lpstr>GENERATED PORTRAITS – EPOCH 200</vt:lpstr>
      <vt:lpstr>STATISTICS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GENERATOR</dc:title>
  <cp:lastModifiedBy>Andy</cp:lastModifiedBy>
  <cp:revision>45</cp:revision>
  <dcterms:modified xsi:type="dcterms:W3CDTF">2020-11-29T20:33:51Z</dcterms:modified>
</cp:coreProperties>
</file>